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1A_9DC08B03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sldIdLst>
    <p:sldId id="258" r:id="rId5"/>
    <p:sldId id="280" r:id="rId6"/>
    <p:sldId id="276" r:id="rId7"/>
    <p:sldId id="278" r:id="rId8"/>
    <p:sldId id="284" r:id="rId9"/>
    <p:sldId id="285" r:id="rId10"/>
    <p:sldId id="287" r:id="rId11"/>
    <p:sldId id="288" r:id="rId12"/>
    <p:sldId id="286" r:id="rId13"/>
    <p:sldId id="282" r:id="rId14"/>
    <p:sldId id="292" r:id="rId15"/>
    <p:sldId id="289" r:id="rId16"/>
    <p:sldId id="281" r:id="rId17"/>
    <p:sldId id="29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52AC89-E644-86EA-C9DC-A663F226AFE0}" name="Izzy Elston" initials="IE" userId="S::elstoni@aspens.org.uk::105b99c7-5df0-4d3d-9e07-91fe50a5795f" providerId="AD"/>
  <p188:author id="{849C6A9B-681C-1861-9E27-4467BF7423B4}" name="Avia Jay" initials="AJ" userId="S::jaya@aspens.org.uk::8c0c7024-1589-41ef-9a54-ebc3470ab63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2482"/>
    <a:srgbClr val="C6CE40"/>
    <a:srgbClr val="23B4E2"/>
    <a:srgbClr val="8A1461"/>
    <a:srgbClr val="29265B"/>
    <a:srgbClr val="CE007B"/>
    <a:srgbClr val="57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16B810-42A8-86C8-C84E-905F0FE9D358}" v="301" dt="2026-04-30T14:35:49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omments/modernComment_11A_9DC08B0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F4B46C4-DD27-4244-B4C5-45C4993724EC}" authorId="{849C6A9B-681C-1861-9E27-4467BF7423B4}" created="2026-04-24T12:17:51.249">
    <pc:sldMkLst xmlns:pc="http://schemas.microsoft.com/office/powerpoint/2013/main/command">
      <pc:docMk/>
      <pc:sldMk cId="2646641411" sldId="282"/>
    </pc:sldMkLst>
    <p188:replyLst>
      <p188:reply id="{4B87616B-C542-4C39-843A-2F8A269A445A}" authorId="{849C6A9B-681C-1861-9E27-4467BF7423B4}" created="2026-04-24T12:18:15.844">
        <p188:txBody>
          <a:bodyPr/>
          <a:lstStyle/>
          <a:p>
            <a:r>
              <a:rPr lang="en-GB"/>
              <a:t>I'm going to add a slide on the allotment too because I think this is a great resource that we have </a:t>
            </a:r>
          </a:p>
        </p188:txBody>
      </p188:reply>
      <p188:reply id="{8A93CDED-6509-4C15-BADA-E5508DC93FCF}" authorId="{9152AC89-E644-86EA-C9DC-A663F226AFE0}" created="2026-04-24T12:20:07.372">
        <p188:txBody>
          <a:bodyPr/>
          <a:lstStyle/>
          <a:p>
            <a:r>
              <a:rPr lang="en-GB"/>
              <a:t>Amazing sounds good!</a:t>
            </a:r>
          </a:p>
        </p188:txBody>
      </p188:reply>
      <p188:reply id="{0318C75E-8876-47B2-8621-1D06E4D7EF8F}" authorId="{849C6A9B-681C-1861-9E27-4467BF7423B4}" created="2026-04-24T12:20:50.473">
        <p188:txBody>
          <a:bodyPr/>
          <a:lstStyle/>
          <a:p>
            <a:r>
              <a:rPr lang="en-GB"/>
              <a:t>it is sofia pro soft but I haven't purchased it </a:t>
            </a:r>
          </a:p>
        </p188:txBody>
      </p188:reply>
    </p188:replyLst>
    <p188:txBody>
      <a:bodyPr/>
      <a:lstStyle/>
      <a:p>
        <a:r>
          <a:rPr lang="en-GB"/>
          <a:t>HI Izzy! I can't download the quicksand font I think Calibri is the next best alternative but I may be wrong I'll check the brand guildlines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1B5A1-1CEC-41E5-AD75-F4679023008C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38353-8C8E-44E7-89D3-249CD7372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882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C75F-B800-D549-A103-921560FC3D2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F02-704D-3743-8CB6-838A9A1DD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4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C75F-B800-D549-A103-921560FC3D2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F02-704D-3743-8CB6-838A9A1DD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C75F-B800-D549-A103-921560FC3D2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F02-704D-3743-8CB6-838A9A1DD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6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C75F-B800-D549-A103-921560FC3D2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F02-704D-3743-8CB6-838A9A1DD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32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C75F-B800-D549-A103-921560FC3D2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F02-704D-3743-8CB6-838A9A1DD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3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C75F-B800-D549-A103-921560FC3D2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F02-704D-3743-8CB6-838A9A1DD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2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C75F-B800-D549-A103-921560FC3D2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F02-704D-3743-8CB6-838A9A1DD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35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C75F-B800-D549-A103-921560FC3D2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F02-704D-3743-8CB6-838A9A1DD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8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C75F-B800-D549-A103-921560FC3D2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F02-704D-3743-8CB6-838A9A1DD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0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C75F-B800-D549-A103-921560FC3D2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F02-704D-3743-8CB6-838A9A1DD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0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FC75F-B800-D549-A103-921560FC3D2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F02-704D-3743-8CB6-838A9A1DD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2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FC75F-B800-D549-A103-921560FC3D2D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A1F02-704D-3743-8CB6-838A9A1DD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9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e/A4jZqp7ghT" TargetMode="External"/><Relationship Id="rId2" Type="http://schemas.microsoft.com/office/2018/10/relationships/comments" Target="../comments/modernComment_11A_9DC08B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mailto:Avia.Jay@aspens.org.uk" TargetMode="External"/><Relationship Id="rId4" Type="http://schemas.openxmlformats.org/officeDocument/2006/relationships/hyperlink" Target="mailto:Izzy.Elston@aspens.org.u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https:/mailchi.mp/aspens/aspens-west-sussex-newsletter-sign-up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hildrenreferrals@aspens.org.uk" TargetMode="External"/><Relationship Id="rId2" Type="http://schemas.openxmlformats.org/officeDocument/2006/relationships/hyperlink" Target="https://wsxshortbreaks.aspens.org.uk/booking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aspens.org.uk/request-for-support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a grass field&#10;&#10;AI-generated content may be incorrect.">
            <a:extLst>
              <a:ext uri="{FF2B5EF4-FFF2-40B4-BE49-F238E27FC236}">
                <a16:creationId xmlns:a16="http://schemas.microsoft.com/office/drawing/2014/main" id="{1648FB37-425B-E6CE-CF53-5D7A36223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53655" y="902711"/>
            <a:ext cx="6883976" cy="50785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A5B222-26B9-C068-3C3E-5EB1260C7584}"/>
              </a:ext>
            </a:extLst>
          </p:cNvPr>
          <p:cNvSpPr/>
          <p:nvPr/>
        </p:nvSpPr>
        <p:spPr>
          <a:xfrm>
            <a:off x="1" y="0"/>
            <a:ext cx="6208452" cy="6873903"/>
          </a:xfrm>
          <a:custGeom>
            <a:avLst/>
            <a:gdLst>
              <a:gd name="connsiteX0" fmla="*/ 0 w 4047214"/>
              <a:gd name="connsiteY0" fmla="*/ 0 h 6858000"/>
              <a:gd name="connsiteX1" fmla="*/ 4047214 w 4047214"/>
              <a:gd name="connsiteY1" fmla="*/ 0 h 6858000"/>
              <a:gd name="connsiteX2" fmla="*/ 4047214 w 4047214"/>
              <a:gd name="connsiteY2" fmla="*/ 6858000 h 6858000"/>
              <a:gd name="connsiteX3" fmla="*/ 0 w 4047214"/>
              <a:gd name="connsiteY3" fmla="*/ 6858000 h 6858000"/>
              <a:gd name="connsiteX4" fmla="*/ 0 w 4047214"/>
              <a:gd name="connsiteY4" fmla="*/ 0 h 6858000"/>
              <a:gd name="connsiteX0" fmla="*/ 0 w 6035040"/>
              <a:gd name="connsiteY0" fmla="*/ 0 h 6865951"/>
              <a:gd name="connsiteX1" fmla="*/ 4047214 w 6035040"/>
              <a:gd name="connsiteY1" fmla="*/ 0 h 6865951"/>
              <a:gd name="connsiteX2" fmla="*/ 6035040 w 6035040"/>
              <a:gd name="connsiteY2" fmla="*/ 6865951 h 6865951"/>
              <a:gd name="connsiteX3" fmla="*/ 0 w 6035040"/>
              <a:gd name="connsiteY3" fmla="*/ 6858000 h 6865951"/>
              <a:gd name="connsiteX4" fmla="*/ 0 w 6035040"/>
              <a:gd name="connsiteY4" fmla="*/ 0 h 6865951"/>
              <a:gd name="connsiteX0" fmla="*/ 0 w 6035040"/>
              <a:gd name="connsiteY0" fmla="*/ 0 h 6865951"/>
              <a:gd name="connsiteX1" fmla="*/ 4405023 w 6035040"/>
              <a:gd name="connsiteY1" fmla="*/ 0 h 6865951"/>
              <a:gd name="connsiteX2" fmla="*/ 6035040 w 6035040"/>
              <a:gd name="connsiteY2" fmla="*/ 6865951 h 6865951"/>
              <a:gd name="connsiteX3" fmla="*/ 0 w 6035040"/>
              <a:gd name="connsiteY3" fmla="*/ 6858000 h 6865951"/>
              <a:gd name="connsiteX4" fmla="*/ 0 w 6035040"/>
              <a:gd name="connsiteY4" fmla="*/ 0 h 6865951"/>
              <a:gd name="connsiteX0" fmla="*/ 0 w 6035040"/>
              <a:gd name="connsiteY0" fmla="*/ 0 h 6865951"/>
              <a:gd name="connsiteX1" fmla="*/ 4595854 w 6035040"/>
              <a:gd name="connsiteY1" fmla="*/ 0 h 6865951"/>
              <a:gd name="connsiteX2" fmla="*/ 6035040 w 6035040"/>
              <a:gd name="connsiteY2" fmla="*/ 6865951 h 6865951"/>
              <a:gd name="connsiteX3" fmla="*/ 0 w 6035040"/>
              <a:gd name="connsiteY3" fmla="*/ 6858000 h 6865951"/>
              <a:gd name="connsiteX4" fmla="*/ 0 w 6035040"/>
              <a:gd name="connsiteY4" fmla="*/ 0 h 6865951"/>
              <a:gd name="connsiteX0" fmla="*/ 0 w 6408751"/>
              <a:gd name="connsiteY0" fmla="*/ 0 h 6873903"/>
              <a:gd name="connsiteX1" fmla="*/ 4595854 w 6408751"/>
              <a:gd name="connsiteY1" fmla="*/ 0 h 6873903"/>
              <a:gd name="connsiteX2" fmla="*/ 6408751 w 6408751"/>
              <a:gd name="connsiteY2" fmla="*/ 6873903 h 6873903"/>
              <a:gd name="connsiteX3" fmla="*/ 0 w 6408751"/>
              <a:gd name="connsiteY3" fmla="*/ 6858000 h 6873903"/>
              <a:gd name="connsiteX4" fmla="*/ 0 w 6408751"/>
              <a:gd name="connsiteY4" fmla="*/ 0 h 6873903"/>
              <a:gd name="connsiteX0" fmla="*/ 0 w 6408751"/>
              <a:gd name="connsiteY0" fmla="*/ 0 h 6873903"/>
              <a:gd name="connsiteX1" fmla="*/ 4532243 w 6408751"/>
              <a:gd name="connsiteY1" fmla="*/ 0 h 6873903"/>
              <a:gd name="connsiteX2" fmla="*/ 6408751 w 6408751"/>
              <a:gd name="connsiteY2" fmla="*/ 6873903 h 6873903"/>
              <a:gd name="connsiteX3" fmla="*/ 0 w 6408751"/>
              <a:gd name="connsiteY3" fmla="*/ 6858000 h 6873903"/>
              <a:gd name="connsiteX4" fmla="*/ 0 w 6408751"/>
              <a:gd name="connsiteY4" fmla="*/ 0 h 6873903"/>
              <a:gd name="connsiteX0" fmla="*/ 0 w 6592669"/>
              <a:gd name="connsiteY0" fmla="*/ 0 h 6865194"/>
              <a:gd name="connsiteX1" fmla="*/ 4532243 w 6592669"/>
              <a:gd name="connsiteY1" fmla="*/ 0 h 6865194"/>
              <a:gd name="connsiteX2" fmla="*/ 6592669 w 6592669"/>
              <a:gd name="connsiteY2" fmla="*/ 6865194 h 6865194"/>
              <a:gd name="connsiteX3" fmla="*/ 0 w 6592669"/>
              <a:gd name="connsiteY3" fmla="*/ 6858000 h 6865194"/>
              <a:gd name="connsiteX4" fmla="*/ 0 w 6592669"/>
              <a:gd name="connsiteY4" fmla="*/ 0 h 6865194"/>
              <a:gd name="connsiteX0" fmla="*/ 0 w 6647844"/>
              <a:gd name="connsiteY0" fmla="*/ 0 h 6882611"/>
              <a:gd name="connsiteX1" fmla="*/ 4532243 w 6647844"/>
              <a:gd name="connsiteY1" fmla="*/ 0 h 6882611"/>
              <a:gd name="connsiteX2" fmla="*/ 6647844 w 6647844"/>
              <a:gd name="connsiteY2" fmla="*/ 6882611 h 6882611"/>
              <a:gd name="connsiteX3" fmla="*/ 0 w 6647844"/>
              <a:gd name="connsiteY3" fmla="*/ 6858000 h 6882611"/>
              <a:gd name="connsiteX4" fmla="*/ 0 w 6647844"/>
              <a:gd name="connsiteY4" fmla="*/ 0 h 6882611"/>
              <a:gd name="connsiteX0" fmla="*/ 0 w 6601865"/>
              <a:gd name="connsiteY0" fmla="*/ 0 h 6865194"/>
              <a:gd name="connsiteX1" fmla="*/ 4532243 w 6601865"/>
              <a:gd name="connsiteY1" fmla="*/ 0 h 6865194"/>
              <a:gd name="connsiteX2" fmla="*/ 6601865 w 6601865"/>
              <a:gd name="connsiteY2" fmla="*/ 6865194 h 6865194"/>
              <a:gd name="connsiteX3" fmla="*/ 0 w 6601865"/>
              <a:gd name="connsiteY3" fmla="*/ 6858000 h 6865194"/>
              <a:gd name="connsiteX4" fmla="*/ 0 w 6601865"/>
              <a:gd name="connsiteY4" fmla="*/ 0 h 6865194"/>
              <a:gd name="connsiteX0" fmla="*/ 0 w 6555885"/>
              <a:gd name="connsiteY0" fmla="*/ 0 h 6873903"/>
              <a:gd name="connsiteX1" fmla="*/ 4532243 w 6555885"/>
              <a:gd name="connsiteY1" fmla="*/ 0 h 6873903"/>
              <a:gd name="connsiteX2" fmla="*/ 6555885 w 6555885"/>
              <a:gd name="connsiteY2" fmla="*/ 6873903 h 6873903"/>
              <a:gd name="connsiteX3" fmla="*/ 0 w 6555885"/>
              <a:gd name="connsiteY3" fmla="*/ 6858000 h 6873903"/>
              <a:gd name="connsiteX4" fmla="*/ 0 w 6555885"/>
              <a:gd name="connsiteY4" fmla="*/ 0 h 687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5885" h="6873903">
                <a:moveTo>
                  <a:pt x="0" y="0"/>
                </a:moveTo>
                <a:lnTo>
                  <a:pt x="4532243" y="0"/>
                </a:lnTo>
                <a:lnTo>
                  <a:pt x="6555885" y="687390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E0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7707BB-A330-CED0-3D65-02751507767D}"/>
              </a:ext>
            </a:extLst>
          </p:cNvPr>
          <p:cNvSpPr txBox="1"/>
          <p:nvPr/>
        </p:nvSpPr>
        <p:spPr>
          <a:xfrm>
            <a:off x="470879" y="1553065"/>
            <a:ext cx="451000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Aspens Services</a:t>
            </a:r>
          </a:p>
          <a:p>
            <a:r>
              <a:rPr lang="en-GB" sz="320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Young People and Families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22646-5123-6D2F-3BB2-B427249DC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83" y="5708014"/>
            <a:ext cx="3650588" cy="5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5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BE928-9819-707D-37CA-424C8EE09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2">
            <a:extLst>
              <a:ext uri="{FF2B5EF4-FFF2-40B4-BE49-F238E27FC236}">
                <a16:creationId xmlns:a16="http://schemas.microsoft.com/office/drawing/2014/main" id="{46E5391C-CD21-6C02-6BDD-3123F4AF6187}"/>
              </a:ext>
            </a:extLst>
          </p:cNvPr>
          <p:cNvSpPr/>
          <p:nvPr/>
        </p:nvSpPr>
        <p:spPr>
          <a:xfrm rot="10800000" flipV="1">
            <a:off x="1784" y="1"/>
            <a:ext cx="9142215" cy="1399331"/>
          </a:xfrm>
          <a:custGeom>
            <a:avLst/>
            <a:gdLst>
              <a:gd name="connsiteX0" fmla="*/ 0 w 6860568"/>
              <a:gd name="connsiteY0" fmla="*/ 3132 h 2552130"/>
              <a:gd name="connsiteX1" fmla="*/ 5992 w 6860568"/>
              <a:gd name="connsiteY1" fmla="*/ 2552131 h 2552130"/>
              <a:gd name="connsiteX2" fmla="*/ 6476958 w 6860568"/>
              <a:gd name="connsiteY2" fmla="*/ 2081637 h 2552130"/>
              <a:gd name="connsiteX3" fmla="*/ 6860569 w 6860568"/>
              <a:gd name="connsiteY3" fmla="*/ 0 h 2552130"/>
              <a:gd name="connsiteX4" fmla="*/ 0 w 6860568"/>
              <a:gd name="connsiteY4" fmla="*/ 3132 h 2552130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6476958 w 9142215"/>
              <a:gd name="connsiteY2" fmla="*/ 2081637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8645393 w 9142215"/>
              <a:gd name="connsiteY2" fmla="*/ 1829949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1829949"/>
              <a:gd name="connsiteX1" fmla="*/ 5992 w 9142215"/>
              <a:gd name="connsiteY1" fmla="*/ 1149865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829949"/>
              <a:gd name="connsiteX1" fmla="*/ 5992 w 9142215"/>
              <a:gd name="connsiteY1" fmla="*/ 1389569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925831"/>
              <a:gd name="connsiteX1" fmla="*/ 5992 w 9142215"/>
              <a:gd name="connsiteY1" fmla="*/ 1389569 h 1925831"/>
              <a:gd name="connsiteX2" fmla="*/ 8680228 w 9142215"/>
              <a:gd name="connsiteY2" fmla="*/ 1925831 h 1925831"/>
              <a:gd name="connsiteX3" fmla="*/ 9142215 w 9142215"/>
              <a:gd name="connsiteY3" fmla="*/ 0 h 1925831"/>
              <a:gd name="connsiteX4" fmla="*/ 0 w 9142215"/>
              <a:gd name="connsiteY4" fmla="*/ 3132 h 19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2215" h="1925831">
                <a:moveTo>
                  <a:pt x="0" y="3132"/>
                </a:moveTo>
                <a:cubicBezTo>
                  <a:pt x="1997" y="852798"/>
                  <a:pt x="3995" y="539903"/>
                  <a:pt x="5992" y="1389569"/>
                </a:cubicBezTo>
                <a:lnTo>
                  <a:pt x="8680228" y="1925831"/>
                </a:lnTo>
                <a:lnTo>
                  <a:pt x="9142215" y="0"/>
                </a:lnTo>
                <a:lnTo>
                  <a:pt x="0" y="3132"/>
                </a:lnTo>
                <a:close/>
              </a:path>
            </a:pathLst>
          </a:custGeom>
          <a:solidFill>
            <a:srgbClr val="CE007B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004233-35A5-A8B9-5DD6-D95D84A479D4}"/>
              </a:ext>
            </a:extLst>
          </p:cNvPr>
          <p:cNvSpPr txBox="1"/>
          <p:nvPr/>
        </p:nvSpPr>
        <p:spPr>
          <a:xfrm>
            <a:off x="627634" y="438056"/>
            <a:ext cx="451000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Contact Us: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CE865-AE36-2545-8887-0039843AA3E8}"/>
              </a:ext>
            </a:extLst>
          </p:cNvPr>
          <p:cNvSpPr txBox="1"/>
          <p:nvPr/>
        </p:nvSpPr>
        <p:spPr>
          <a:xfrm>
            <a:off x="105545" y="1824774"/>
            <a:ext cx="4056245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ea typeface="+mn-lt"/>
                <a:cs typeface="+mn-lt"/>
                <a:hlinkClick r:id="rId3"/>
              </a:rPr>
              <a:t>Aspens Get Involved – Fill in form</a:t>
            </a:r>
            <a:endParaRPr lang="en-US" sz="2800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4AF260-F7A1-74D4-051D-9665C108F8FF}"/>
              </a:ext>
            </a:extLst>
          </p:cNvPr>
          <p:cNvSpPr txBox="1"/>
          <p:nvPr/>
        </p:nvSpPr>
        <p:spPr>
          <a:xfrm>
            <a:off x="105546" y="3043045"/>
            <a:ext cx="4056245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>
                <a:latin typeface="Calibri Light"/>
                <a:ea typeface="Calibri Light"/>
                <a:cs typeface="Calibri Light"/>
              </a:rPr>
              <a:t>Scan me now for form to get involved or add comments .</a:t>
            </a:r>
            <a:endParaRPr lang="en-US"/>
          </a:p>
          <a:p>
            <a:r>
              <a:rPr lang="en-GB" sz="2400">
                <a:latin typeface="Calibri Light"/>
                <a:ea typeface="Calibri Light"/>
                <a:cs typeface="Calibri Light"/>
              </a:rPr>
              <a:t> You can email</a:t>
            </a:r>
            <a:endParaRPr lang="en-GB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en-GB" sz="2400" dirty="0">
              <a:latin typeface="Calibri Light"/>
              <a:ea typeface="Calibri Light"/>
              <a:cs typeface="Calibri Light"/>
            </a:endParaRPr>
          </a:p>
          <a:p>
            <a:r>
              <a:rPr lang="en-GB" sz="2400">
                <a:latin typeface="Calibri Light"/>
                <a:ea typeface="Calibri Light"/>
                <a:cs typeface="Calibri Light"/>
              </a:rPr>
              <a:t>Izzy: </a:t>
            </a:r>
            <a:r>
              <a:rPr lang="en-GB" sz="2400" dirty="0">
                <a:ea typeface="+mn-lt"/>
                <a:cs typeface="+mn-lt"/>
                <a:hlinkClick r:id="rId4"/>
              </a:rPr>
              <a:t>Izzy.Elston@aspens.org.uk</a:t>
            </a:r>
            <a:endParaRPr lang="en-GB">
              <a:ea typeface="+mn-lt"/>
              <a:cs typeface="+mn-lt"/>
            </a:endParaRPr>
          </a:p>
          <a:p>
            <a:endParaRPr lang="en-GB" sz="2400" dirty="0">
              <a:latin typeface="Calibri"/>
              <a:ea typeface="Calibri"/>
              <a:cs typeface="Calibri"/>
            </a:endParaRPr>
          </a:p>
          <a:p>
            <a:r>
              <a:rPr lang="en-GB" sz="2400">
                <a:latin typeface="Calibri Light"/>
                <a:ea typeface="Calibri Light"/>
                <a:cs typeface="Calibri Light"/>
              </a:rPr>
              <a:t>Avia : </a:t>
            </a:r>
            <a:r>
              <a:rPr lang="en-GB" sz="2400" dirty="0">
                <a:ea typeface="+mn-lt"/>
                <a:cs typeface="+mn-lt"/>
                <a:hlinkClick r:id="rId5"/>
              </a:rPr>
              <a:t>Avia.Jay@aspens.org.uk</a:t>
            </a:r>
            <a:endParaRPr lang="en-GB" dirty="0">
              <a:ea typeface="+mn-lt"/>
              <a:cs typeface="+mn-lt"/>
            </a:endParaRPr>
          </a:p>
          <a:p>
            <a:endParaRPr lang="en-GB">
              <a:latin typeface="Calibri" panose="020F0502020204030204"/>
              <a:ea typeface="Calibri"/>
              <a:cs typeface="Calibri"/>
            </a:endParaRPr>
          </a:p>
          <a:p>
            <a:r>
              <a:rPr lang="en-GB" sz="2400">
                <a:latin typeface="Calibri Light"/>
                <a:ea typeface="Calibri Light"/>
                <a:cs typeface="Calibri Light"/>
              </a:rPr>
              <a:t>for more </a:t>
            </a:r>
            <a:r>
              <a:rPr lang="en-GB" sz="2400" dirty="0">
                <a:latin typeface="Calibri Light"/>
                <a:ea typeface="Calibri Light"/>
                <a:cs typeface="Calibri Light"/>
              </a:rPr>
              <a:t>information.</a:t>
            </a:r>
            <a:endParaRPr lang="en-GB">
              <a:ea typeface="Calibri"/>
              <a:cs typeface="Calibri"/>
            </a:endParaRPr>
          </a:p>
        </p:txBody>
      </p:sp>
      <p:pic>
        <p:nvPicPr>
          <p:cNvPr id="4" name="Picture 3" descr="A qr code on a square&#10;&#10;AI-generated content may be incorrect.">
            <a:extLst>
              <a:ext uri="{FF2B5EF4-FFF2-40B4-BE49-F238E27FC236}">
                <a16:creationId xmlns:a16="http://schemas.microsoft.com/office/drawing/2014/main" id="{1F84F780-5B34-DF8D-FDDD-FF9809A27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033" y="1592495"/>
            <a:ext cx="4751798" cy="47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414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AB986-012F-BB5B-5C2B-138427129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A7EFAEF7-A063-EEAB-AC40-1500F376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749" y="1023730"/>
            <a:ext cx="3755303" cy="5297557"/>
          </a:xfrm>
          <a:prstGeom prst="rect">
            <a:avLst/>
          </a:prstGeom>
        </p:spPr>
      </p:pic>
      <p:sp>
        <p:nvSpPr>
          <p:cNvPr id="16" name="Graphic 2">
            <a:extLst>
              <a:ext uri="{FF2B5EF4-FFF2-40B4-BE49-F238E27FC236}">
                <a16:creationId xmlns:a16="http://schemas.microsoft.com/office/drawing/2014/main" id="{EF6FA66B-B365-F18F-2FC6-040A2A112D11}"/>
              </a:ext>
            </a:extLst>
          </p:cNvPr>
          <p:cNvSpPr/>
          <p:nvPr/>
        </p:nvSpPr>
        <p:spPr>
          <a:xfrm rot="10800000" flipV="1">
            <a:off x="1784" y="1"/>
            <a:ext cx="9142215" cy="1399331"/>
          </a:xfrm>
          <a:custGeom>
            <a:avLst/>
            <a:gdLst>
              <a:gd name="connsiteX0" fmla="*/ 0 w 6860568"/>
              <a:gd name="connsiteY0" fmla="*/ 3132 h 2552130"/>
              <a:gd name="connsiteX1" fmla="*/ 5992 w 6860568"/>
              <a:gd name="connsiteY1" fmla="*/ 2552131 h 2552130"/>
              <a:gd name="connsiteX2" fmla="*/ 6476958 w 6860568"/>
              <a:gd name="connsiteY2" fmla="*/ 2081637 h 2552130"/>
              <a:gd name="connsiteX3" fmla="*/ 6860569 w 6860568"/>
              <a:gd name="connsiteY3" fmla="*/ 0 h 2552130"/>
              <a:gd name="connsiteX4" fmla="*/ 0 w 6860568"/>
              <a:gd name="connsiteY4" fmla="*/ 3132 h 2552130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6476958 w 9142215"/>
              <a:gd name="connsiteY2" fmla="*/ 2081637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8645393 w 9142215"/>
              <a:gd name="connsiteY2" fmla="*/ 1829949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1829949"/>
              <a:gd name="connsiteX1" fmla="*/ 5992 w 9142215"/>
              <a:gd name="connsiteY1" fmla="*/ 1149865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829949"/>
              <a:gd name="connsiteX1" fmla="*/ 5992 w 9142215"/>
              <a:gd name="connsiteY1" fmla="*/ 1389569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925831"/>
              <a:gd name="connsiteX1" fmla="*/ 5992 w 9142215"/>
              <a:gd name="connsiteY1" fmla="*/ 1389569 h 1925831"/>
              <a:gd name="connsiteX2" fmla="*/ 8680228 w 9142215"/>
              <a:gd name="connsiteY2" fmla="*/ 1925831 h 1925831"/>
              <a:gd name="connsiteX3" fmla="*/ 9142215 w 9142215"/>
              <a:gd name="connsiteY3" fmla="*/ 0 h 1925831"/>
              <a:gd name="connsiteX4" fmla="*/ 0 w 9142215"/>
              <a:gd name="connsiteY4" fmla="*/ 3132 h 19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2215" h="1925831">
                <a:moveTo>
                  <a:pt x="0" y="3132"/>
                </a:moveTo>
                <a:cubicBezTo>
                  <a:pt x="1997" y="852798"/>
                  <a:pt x="3995" y="539903"/>
                  <a:pt x="5992" y="1389569"/>
                </a:cubicBezTo>
                <a:lnTo>
                  <a:pt x="8680228" y="1925831"/>
                </a:lnTo>
                <a:lnTo>
                  <a:pt x="9142215" y="0"/>
                </a:lnTo>
                <a:lnTo>
                  <a:pt x="0" y="3132"/>
                </a:lnTo>
                <a:close/>
              </a:path>
            </a:pathLst>
          </a:custGeom>
          <a:solidFill>
            <a:srgbClr val="662482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EDCC24-235F-3326-8F5D-FF326ED3F35E}"/>
              </a:ext>
            </a:extLst>
          </p:cNvPr>
          <p:cNvSpPr txBox="1"/>
          <p:nvPr/>
        </p:nvSpPr>
        <p:spPr>
          <a:xfrm>
            <a:off x="627634" y="438056"/>
            <a:ext cx="451000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32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Monthly newsletter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7D83B2-DC1A-F4E7-24F8-ECEB72E45DAE}"/>
              </a:ext>
            </a:extLst>
          </p:cNvPr>
          <p:cNvSpPr txBox="1"/>
          <p:nvPr/>
        </p:nvSpPr>
        <p:spPr>
          <a:xfrm>
            <a:off x="715617" y="2216426"/>
            <a:ext cx="291216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000" dirty="0">
              <a:solidFill>
                <a:srgbClr val="1F497D"/>
              </a:solidFill>
              <a:latin typeface="Arial"/>
              <a:cs typeface="Arial"/>
            </a:endParaRPr>
          </a:p>
          <a:p>
            <a:r>
              <a:rPr lang="en-GB" sz="2000" dirty="0">
                <a:solidFill>
                  <a:srgbClr val="1F497D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https://mailchi.mp/aspens/aspens-west-sussex-newsletter-sign-up</a:t>
            </a:r>
            <a:r>
              <a:rPr lang="en-GB" sz="200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endParaRPr lang="en-US" sz="200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endParaRPr lang="en-GB" sz="2000" dirty="0">
              <a:solidFill>
                <a:srgbClr val="1F497D"/>
              </a:solidFill>
              <a:latin typeface="Arial"/>
              <a:ea typeface="Calibri"/>
              <a:cs typeface="Arial"/>
            </a:endParaRPr>
          </a:p>
          <a:p>
            <a:r>
              <a:rPr lang="en-GB" sz="2000" dirty="0">
                <a:latin typeface="Arial"/>
                <a:ea typeface="Calibri"/>
                <a:cs typeface="Arial"/>
              </a:rPr>
              <a:t>We will never share your data and you can unsubscribe at any point.</a:t>
            </a:r>
          </a:p>
        </p:txBody>
      </p:sp>
    </p:spTree>
    <p:extLst>
      <p:ext uri="{BB962C8B-B14F-4D97-AF65-F5344CB8AC3E}">
        <p14:creationId xmlns:p14="http://schemas.microsoft.com/office/powerpoint/2010/main" val="3960894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2507F-65E1-8B51-C31D-2FBE3C926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2">
            <a:extLst>
              <a:ext uri="{FF2B5EF4-FFF2-40B4-BE49-F238E27FC236}">
                <a16:creationId xmlns:a16="http://schemas.microsoft.com/office/drawing/2014/main" id="{00E20200-02F0-6C5E-02F3-B022C6528500}"/>
              </a:ext>
            </a:extLst>
          </p:cNvPr>
          <p:cNvSpPr/>
          <p:nvPr/>
        </p:nvSpPr>
        <p:spPr>
          <a:xfrm rot="10800000" flipV="1">
            <a:off x="1784" y="1"/>
            <a:ext cx="9142215" cy="1399331"/>
          </a:xfrm>
          <a:custGeom>
            <a:avLst/>
            <a:gdLst>
              <a:gd name="connsiteX0" fmla="*/ 0 w 6860568"/>
              <a:gd name="connsiteY0" fmla="*/ 3132 h 2552130"/>
              <a:gd name="connsiteX1" fmla="*/ 5992 w 6860568"/>
              <a:gd name="connsiteY1" fmla="*/ 2552131 h 2552130"/>
              <a:gd name="connsiteX2" fmla="*/ 6476958 w 6860568"/>
              <a:gd name="connsiteY2" fmla="*/ 2081637 h 2552130"/>
              <a:gd name="connsiteX3" fmla="*/ 6860569 w 6860568"/>
              <a:gd name="connsiteY3" fmla="*/ 0 h 2552130"/>
              <a:gd name="connsiteX4" fmla="*/ 0 w 6860568"/>
              <a:gd name="connsiteY4" fmla="*/ 3132 h 2552130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6476958 w 9142215"/>
              <a:gd name="connsiteY2" fmla="*/ 2081637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8645393 w 9142215"/>
              <a:gd name="connsiteY2" fmla="*/ 1829949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1829949"/>
              <a:gd name="connsiteX1" fmla="*/ 5992 w 9142215"/>
              <a:gd name="connsiteY1" fmla="*/ 1149865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829949"/>
              <a:gd name="connsiteX1" fmla="*/ 5992 w 9142215"/>
              <a:gd name="connsiteY1" fmla="*/ 1389569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925831"/>
              <a:gd name="connsiteX1" fmla="*/ 5992 w 9142215"/>
              <a:gd name="connsiteY1" fmla="*/ 1389569 h 1925831"/>
              <a:gd name="connsiteX2" fmla="*/ 8680228 w 9142215"/>
              <a:gd name="connsiteY2" fmla="*/ 1925831 h 1925831"/>
              <a:gd name="connsiteX3" fmla="*/ 9142215 w 9142215"/>
              <a:gd name="connsiteY3" fmla="*/ 0 h 1925831"/>
              <a:gd name="connsiteX4" fmla="*/ 0 w 9142215"/>
              <a:gd name="connsiteY4" fmla="*/ 3132 h 19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2215" h="1925831">
                <a:moveTo>
                  <a:pt x="0" y="3132"/>
                </a:moveTo>
                <a:cubicBezTo>
                  <a:pt x="1997" y="852798"/>
                  <a:pt x="3995" y="539903"/>
                  <a:pt x="5992" y="1389569"/>
                </a:cubicBezTo>
                <a:lnTo>
                  <a:pt x="8680228" y="1925831"/>
                </a:lnTo>
                <a:lnTo>
                  <a:pt x="9142215" y="0"/>
                </a:lnTo>
                <a:lnTo>
                  <a:pt x="0" y="3132"/>
                </a:lnTo>
                <a:close/>
              </a:path>
            </a:pathLst>
          </a:custGeom>
          <a:solidFill>
            <a:srgbClr val="CE007B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E8A293-58F7-11A5-C523-8FF9A0D9B131}"/>
              </a:ext>
            </a:extLst>
          </p:cNvPr>
          <p:cNvSpPr txBox="1"/>
          <p:nvPr/>
        </p:nvSpPr>
        <p:spPr>
          <a:xfrm>
            <a:off x="627634" y="438056"/>
            <a:ext cx="451000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Contact Us: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B02E6-181D-3535-EC83-6AF03A4DA02C}"/>
              </a:ext>
            </a:extLst>
          </p:cNvPr>
          <p:cNvSpPr txBox="1"/>
          <p:nvPr/>
        </p:nvSpPr>
        <p:spPr>
          <a:xfrm>
            <a:off x="400927" y="1619291"/>
            <a:ext cx="8332862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Calibri Light"/>
                <a:ea typeface="Calibri Light"/>
                <a:cs typeface="Calibri Light"/>
                <a:hlinkClick r:id="rId2"/>
              </a:rPr>
              <a:t>Bookings</a:t>
            </a:r>
            <a:r>
              <a:rPr lang="en-GB" sz="2400" dirty="0">
                <a:latin typeface="Calibri Light"/>
                <a:ea typeface="Calibri Light"/>
                <a:cs typeface="Calibri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 Aspens West Sussex Short Breaks</a:t>
            </a:r>
            <a:br>
              <a:rPr lang="en-GB" sz="800" dirty="0">
                <a:latin typeface="Calibri Light"/>
                <a:ea typeface="Calibri Light"/>
                <a:cs typeface="Calibri Light"/>
              </a:rPr>
            </a:br>
            <a:br>
              <a:rPr lang="en-GB" sz="2400" dirty="0">
                <a:latin typeface="Calibri Light"/>
                <a:ea typeface="Calibri Light"/>
                <a:cs typeface="Calibri Light"/>
              </a:rPr>
            </a:br>
            <a:r>
              <a:rPr lang="en-GB" sz="2000">
                <a:latin typeface="Calibri Light"/>
                <a:ea typeface="Calibri Light"/>
                <a:cs typeface="Calibri Light"/>
              </a:rPr>
              <a:t>Visit our </a:t>
            </a:r>
            <a:r>
              <a:rPr lang="en-GB">
                <a:latin typeface="Calibri Light"/>
                <a:ea typeface="Calibri Light"/>
                <a:cs typeface="Calibri Light"/>
              </a:rPr>
              <a:t>website </a:t>
            </a:r>
            <a:r>
              <a:rPr lang="en-GB" sz="2000">
                <a:latin typeface="Calibri Light"/>
                <a:ea typeface="Calibri Light"/>
                <a:cs typeface="Calibri Light"/>
              </a:rPr>
              <a:t>via this link to find information about our Family Days and Short Breaks for young people</a:t>
            </a:r>
            <a:endParaRPr lang="en-US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0EB337-0673-F0BD-D1A0-0CFBECAD364B}"/>
              </a:ext>
            </a:extLst>
          </p:cNvPr>
          <p:cNvSpPr txBox="1"/>
          <p:nvPr/>
        </p:nvSpPr>
        <p:spPr>
          <a:xfrm>
            <a:off x="400927" y="5508842"/>
            <a:ext cx="833286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Calibri Light"/>
                <a:ea typeface="Calibri Light"/>
                <a:cs typeface="Calibri Light"/>
              </a:rPr>
              <a:t>Scan me now to head to the Bookings page. </a:t>
            </a:r>
            <a:r>
              <a:rPr lang="en-GB" sz="2400">
                <a:latin typeface="Calibri Light"/>
                <a:ea typeface="Calibri Light"/>
                <a:cs typeface="Calibri Light"/>
              </a:rPr>
              <a:t>Alternatively,</a:t>
            </a:r>
            <a:r>
              <a:rPr lang="en-GB" sz="2400" dirty="0">
                <a:latin typeface="Calibri Light"/>
                <a:ea typeface="Calibri Light"/>
                <a:cs typeface="Calibri Light"/>
              </a:rPr>
              <a:t> you can email </a:t>
            </a:r>
            <a:r>
              <a:rPr lang="en-GB" sz="2400" dirty="0">
                <a:latin typeface="Calibri Light"/>
                <a:ea typeface="Calibri Light"/>
                <a:cs typeface="Calibri Light"/>
                <a:hlinkClick r:id="rId3"/>
              </a:rPr>
              <a:t>childrenreferrals@aspens.org.uk</a:t>
            </a:r>
            <a:r>
              <a:rPr lang="en-GB" sz="2400" dirty="0">
                <a:latin typeface="Calibri Light"/>
                <a:ea typeface="Calibri Light"/>
                <a:cs typeface="Calibri Light"/>
              </a:rPr>
              <a:t> for more information.</a:t>
            </a:r>
          </a:p>
        </p:txBody>
      </p:sp>
      <p:pic>
        <p:nvPicPr>
          <p:cNvPr id="2" name="Picture 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45C9D15C-6394-18C1-D5AB-C681C2DC0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488" y="2825496"/>
            <a:ext cx="2615184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55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2">
            <a:extLst>
              <a:ext uri="{FF2B5EF4-FFF2-40B4-BE49-F238E27FC236}">
                <a16:creationId xmlns:a16="http://schemas.microsoft.com/office/drawing/2014/main" id="{C33F6548-3B4C-4F3A-60BF-43253D1C41C5}"/>
              </a:ext>
            </a:extLst>
          </p:cNvPr>
          <p:cNvSpPr/>
          <p:nvPr/>
        </p:nvSpPr>
        <p:spPr>
          <a:xfrm rot="10800000" flipV="1">
            <a:off x="1784" y="1"/>
            <a:ext cx="9142215" cy="1399331"/>
          </a:xfrm>
          <a:custGeom>
            <a:avLst/>
            <a:gdLst>
              <a:gd name="connsiteX0" fmla="*/ 0 w 6860568"/>
              <a:gd name="connsiteY0" fmla="*/ 3132 h 2552130"/>
              <a:gd name="connsiteX1" fmla="*/ 5992 w 6860568"/>
              <a:gd name="connsiteY1" fmla="*/ 2552131 h 2552130"/>
              <a:gd name="connsiteX2" fmla="*/ 6476958 w 6860568"/>
              <a:gd name="connsiteY2" fmla="*/ 2081637 h 2552130"/>
              <a:gd name="connsiteX3" fmla="*/ 6860569 w 6860568"/>
              <a:gd name="connsiteY3" fmla="*/ 0 h 2552130"/>
              <a:gd name="connsiteX4" fmla="*/ 0 w 6860568"/>
              <a:gd name="connsiteY4" fmla="*/ 3132 h 2552130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6476958 w 9142215"/>
              <a:gd name="connsiteY2" fmla="*/ 2081637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8645393 w 9142215"/>
              <a:gd name="connsiteY2" fmla="*/ 1829949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1829949"/>
              <a:gd name="connsiteX1" fmla="*/ 5992 w 9142215"/>
              <a:gd name="connsiteY1" fmla="*/ 1149865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829949"/>
              <a:gd name="connsiteX1" fmla="*/ 5992 w 9142215"/>
              <a:gd name="connsiteY1" fmla="*/ 1389569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925831"/>
              <a:gd name="connsiteX1" fmla="*/ 5992 w 9142215"/>
              <a:gd name="connsiteY1" fmla="*/ 1389569 h 1925831"/>
              <a:gd name="connsiteX2" fmla="*/ 8680228 w 9142215"/>
              <a:gd name="connsiteY2" fmla="*/ 1925831 h 1925831"/>
              <a:gd name="connsiteX3" fmla="*/ 9142215 w 9142215"/>
              <a:gd name="connsiteY3" fmla="*/ 0 h 1925831"/>
              <a:gd name="connsiteX4" fmla="*/ 0 w 9142215"/>
              <a:gd name="connsiteY4" fmla="*/ 3132 h 19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2215" h="1925831">
                <a:moveTo>
                  <a:pt x="0" y="3132"/>
                </a:moveTo>
                <a:cubicBezTo>
                  <a:pt x="1997" y="852798"/>
                  <a:pt x="3995" y="539903"/>
                  <a:pt x="5992" y="1389569"/>
                </a:cubicBezTo>
                <a:lnTo>
                  <a:pt x="8680228" y="1925831"/>
                </a:lnTo>
                <a:lnTo>
                  <a:pt x="9142215" y="0"/>
                </a:lnTo>
                <a:lnTo>
                  <a:pt x="0" y="3132"/>
                </a:lnTo>
                <a:close/>
              </a:path>
            </a:pathLst>
          </a:custGeom>
          <a:solidFill>
            <a:srgbClr val="CE007B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9D3418-D371-57AB-636F-DAAAFD16208B}"/>
              </a:ext>
            </a:extLst>
          </p:cNvPr>
          <p:cNvSpPr txBox="1"/>
          <p:nvPr/>
        </p:nvSpPr>
        <p:spPr>
          <a:xfrm>
            <a:off x="627634" y="438056"/>
            <a:ext cx="451000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Contact Us: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EE509B-87E4-F127-29AC-721E24906166}"/>
              </a:ext>
            </a:extLst>
          </p:cNvPr>
          <p:cNvSpPr txBox="1"/>
          <p:nvPr/>
        </p:nvSpPr>
        <p:spPr>
          <a:xfrm>
            <a:off x="400927" y="1503707"/>
            <a:ext cx="8332862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Calibri Light"/>
                <a:ea typeface="Calibri Light"/>
                <a:cs typeface="Calibri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https://www.aspens.org.uk/request-for-support</a:t>
            </a:r>
            <a:r>
              <a:rPr lang="en-GB" sz="2400">
                <a:solidFill>
                  <a:schemeClr val="accent1"/>
                </a:solidFill>
                <a:latin typeface="Sofia Pro Soft Regular" panose="020B0000000000000000"/>
              </a:rPr>
              <a:t> </a:t>
            </a:r>
            <a:br>
              <a:rPr lang="en-GB" sz="800" dirty="0">
                <a:latin typeface="Sofia Pro Soft Regular" panose="020B0000000000000000"/>
              </a:rPr>
            </a:br>
            <a:br>
              <a:rPr lang="en-GB" sz="2400" dirty="0">
                <a:latin typeface="Sofia Pro Soft Regular" panose="020B0000000000000000"/>
              </a:rPr>
            </a:br>
            <a:r>
              <a:rPr lang="en-GB" sz="2000">
                <a:latin typeface="Calibri Light"/>
                <a:ea typeface="Calibri Light"/>
                <a:cs typeface="Calibri Light"/>
              </a:rPr>
              <a:t>Visit our website via this link to find contact details and referral forms for Specialist Family Support.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999895-2CC6-0E97-6D65-77FFB45E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002" y="2954598"/>
            <a:ext cx="2489140" cy="24029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02AE92-8201-15CD-F478-CCC2A44BBAEC}"/>
              </a:ext>
            </a:extLst>
          </p:cNvPr>
          <p:cNvSpPr txBox="1"/>
          <p:nvPr/>
        </p:nvSpPr>
        <p:spPr>
          <a:xfrm>
            <a:off x="400927" y="5508842"/>
            <a:ext cx="833286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latin typeface="Calibri Light"/>
                <a:ea typeface="Calibri Light"/>
                <a:cs typeface="Calibri Light"/>
              </a:rPr>
              <a:t>Scan me now to complete a ‘Request for Support’ form and a member of the team will get back to you, to establish the type of support you need.</a:t>
            </a:r>
          </a:p>
        </p:txBody>
      </p:sp>
    </p:spTree>
    <p:extLst>
      <p:ext uri="{BB962C8B-B14F-4D97-AF65-F5344CB8AC3E}">
        <p14:creationId xmlns:p14="http://schemas.microsoft.com/office/powerpoint/2010/main" val="61879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3D2C0-AE26-6852-056A-082029372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2">
            <a:extLst>
              <a:ext uri="{FF2B5EF4-FFF2-40B4-BE49-F238E27FC236}">
                <a16:creationId xmlns:a16="http://schemas.microsoft.com/office/drawing/2014/main" id="{DAA8383D-8CE6-3BAA-A5C4-6A2A9008D643}"/>
              </a:ext>
            </a:extLst>
          </p:cNvPr>
          <p:cNvSpPr/>
          <p:nvPr/>
        </p:nvSpPr>
        <p:spPr>
          <a:xfrm rot="10800000" flipV="1">
            <a:off x="1784" y="1"/>
            <a:ext cx="9142215" cy="1399331"/>
          </a:xfrm>
          <a:custGeom>
            <a:avLst/>
            <a:gdLst>
              <a:gd name="connsiteX0" fmla="*/ 0 w 6860568"/>
              <a:gd name="connsiteY0" fmla="*/ 3132 h 2552130"/>
              <a:gd name="connsiteX1" fmla="*/ 5992 w 6860568"/>
              <a:gd name="connsiteY1" fmla="*/ 2552131 h 2552130"/>
              <a:gd name="connsiteX2" fmla="*/ 6476958 w 6860568"/>
              <a:gd name="connsiteY2" fmla="*/ 2081637 h 2552130"/>
              <a:gd name="connsiteX3" fmla="*/ 6860569 w 6860568"/>
              <a:gd name="connsiteY3" fmla="*/ 0 h 2552130"/>
              <a:gd name="connsiteX4" fmla="*/ 0 w 6860568"/>
              <a:gd name="connsiteY4" fmla="*/ 3132 h 2552130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6476958 w 9142215"/>
              <a:gd name="connsiteY2" fmla="*/ 2081637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8645393 w 9142215"/>
              <a:gd name="connsiteY2" fmla="*/ 1829949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1829949"/>
              <a:gd name="connsiteX1" fmla="*/ 5992 w 9142215"/>
              <a:gd name="connsiteY1" fmla="*/ 1149865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829949"/>
              <a:gd name="connsiteX1" fmla="*/ 5992 w 9142215"/>
              <a:gd name="connsiteY1" fmla="*/ 1389569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925831"/>
              <a:gd name="connsiteX1" fmla="*/ 5992 w 9142215"/>
              <a:gd name="connsiteY1" fmla="*/ 1389569 h 1925831"/>
              <a:gd name="connsiteX2" fmla="*/ 8680228 w 9142215"/>
              <a:gd name="connsiteY2" fmla="*/ 1925831 h 1925831"/>
              <a:gd name="connsiteX3" fmla="*/ 9142215 w 9142215"/>
              <a:gd name="connsiteY3" fmla="*/ 0 h 1925831"/>
              <a:gd name="connsiteX4" fmla="*/ 0 w 9142215"/>
              <a:gd name="connsiteY4" fmla="*/ 3132 h 19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2215" h="1925831">
                <a:moveTo>
                  <a:pt x="0" y="3132"/>
                </a:moveTo>
                <a:cubicBezTo>
                  <a:pt x="1997" y="852798"/>
                  <a:pt x="3995" y="539903"/>
                  <a:pt x="5992" y="1389569"/>
                </a:cubicBezTo>
                <a:lnTo>
                  <a:pt x="8680228" y="1925831"/>
                </a:lnTo>
                <a:lnTo>
                  <a:pt x="9142215" y="0"/>
                </a:lnTo>
                <a:lnTo>
                  <a:pt x="0" y="3132"/>
                </a:lnTo>
                <a:close/>
              </a:path>
            </a:pathLst>
          </a:custGeom>
          <a:solidFill>
            <a:srgbClr val="CE007B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87AC02-71E7-171B-58D8-4AF5D9DCBCF5}"/>
              </a:ext>
            </a:extLst>
          </p:cNvPr>
          <p:cNvSpPr txBox="1"/>
          <p:nvPr/>
        </p:nvSpPr>
        <p:spPr>
          <a:xfrm>
            <a:off x="627634" y="438056"/>
            <a:ext cx="451000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Contact Us:</a:t>
            </a:r>
          </a:p>
        </p:txBody>
      </p:sp>
      <p:pic>
        <p:nvPicPr>
          <p:cNvPr id="4" name="Picture 3" descr="A qr code on a square&#10;&#10;AI-generated content may be incorrect.">
            <a:extLst>
              <a:ext uri="{FF2B5EF4-FFF2-40B4-BE49-F238E27FC236}">
                <a16:creationId xmlns:a16="http://schemas.microsoft.com/office/drawing/2014/main" id="{16A07108-852A-649B-73D7-7504DFBE9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774" y="1399854"/>
            <a:ext cx="5201293" cy="517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7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2">
            <a:extLst>
              <a:ext uri="{FF2B5EF4-FFF2-40B4-BE49-F238E27FC236}">
                <a16:creationId xmlns:a16="http://schemas.microsoft.com/office/drawing/2014/main" id="{C33F6548-3B4C-4F3A-60BF-43253D1C41C5}"/>
              </a:ext>
            </a:extLst>
          </p:cNvPr>
          <p:cNvSpPr/>
          <p:nvPr/>
        </p:nvSpPr>
        <p:spPr>
          <a:xfrm rot="10800000" flipV="1">
            <a:off x="1784" y="1"/>
            <a:ext cx="9142215" cy="1399331"/>
          </a:xfrm>
          <a:custGeom>
            <a:avLst/>
            <a:gdLst>
              <a:gd name="connsiteX0" fmla="*/ 0 w 6860568"/>
              <a:gd name="connsiteY0" fmla="*/ 3132 h 2552130"/>
              <a:gd name="connsiteX1" fmla="*/ 5992 w 6860568"/>
              <a:gd name="connsiteY1" fmla="*/ 2552131 h 2552130"/>
              <a:gd name="connsiteX2" fmla="*/ 6476958 w 6860568"/>
              <a:gd name="connsiteY2" fmla="*/ 2081637 h 2552130"/>
              <a:gd name="connsiteX3" fmla="*/ 6860569 w 6860568"/>
              <a:gd name="connsiteY3" fmla="*/ 0 h 2552130"/>
              <a:gd name="connsiteX4" fmla="*/ 0 w 6860568"/>
              <a:gd name="connsiteY4" fmla="*/ 3132 h 2552130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6476958 w 9142215"/>
              <a:gd name="connsiteY2" fmla="*/ 2081637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8645393 w 9142215"/>
              <a:gd name="connsiteY2" fmla="*/ 1829949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1829949"/>
              <a:gd name="connsiteX1" fmla="*/ 5992 w 9142215"/>
              <a:gd name="connsiteY1" fmla="*/ 1149865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829949"/>
              <a:gd name="connsiteX1" fmla="*/ 5992 w 9142215"/>
              <a:gd name="connsiteY1" fmla="*/ 1389569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925831"/>
              <a:gd name="connsiteX1" fmla="*/ 5992 w 9142215"/>
              <a:gd name="connsiteY1" fmla="*/ 1389569 h 1925831"/>
              <a:gd name="connsiteX2" fmla="*/ 8680228 w 9142215"/>
              <a:gd name="connsiteY2" fmla="*/ 1925831 h 1925831"/>
              <a:gd name="connsiteX3" fmla="*/ 9142215 w 9142215"/>
              <a:gd name="connsiteY3" fmla="*/ 0 h 1925831"/>
              <a:gd name="connsiteX4" fmla="*/ 0 w 9142215"/>
              <a:gd name="connsiteY4" fmla="*/ 3132 h 19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2215" h="1925831">
                <a:moveTo>
                  <a:pt x="0" y="3132"/>
                </a:moveTo>
                <a:cubicBezTo>
                  <a:pt x="1997" y="852798"/>
                  <a:pt x="3995" y="539903"/>
                  <a:pt x="5992" y="1389569"/>
                </a:cubicBezTo>
                <a:lnTo>
                  <a:pt x="8680228" y="1925831"/>
                </a:lnTo>
                <a:lnTo>
                  <a:pt x="9142215" y="0"/>
                </a:lnTo>
                <a:lnTo>
                  <a:pt x="0" y="3132"/>
                </a:lnTo>
                <a:close/>
              </a:path>
            </a:pathLst>
          </a:custGeom>
          <a:solidFill>
            <a:srgbClr val="CE007B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9D3418-D371-57AB-636F-DAAAFD16208B}"/>
              </a:ext>
            </a:extLst>
          </p:cNvPr>
          <p:cNvSpPr txBox="1"/>
          <p:nvPr/>
        </p:nvSpPr>
        <p:spPr>
          <a:xfrm>
            <a:off x="627634" y="438056"/>
            <a:ext cx="451000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32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Introductions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7EDEB7-F098-4B45-C241-CB5A60A3D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57" y="2236715"/>
            <a:ext cx="4356348" cy="1206568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04648D8-D2C2-9685-10B1-5B6D0AAEE0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397" r="85377" b="41174"/>
          <a:stretch>
            <a:fillRect/>
          </a:stretch>
        </p:blipFill>
        <p:spPr>
          <a:xfrm>
            <a:off x="3733097" y="4006944"/>
            <a:ext cx="4532712" cy="129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03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2">
            <a:extLst>
              <a:ext uri="{FF2B5EF4-FFF2-40B4-BE49-F238E27FC236}">
                <a16:creationId xmlns:a16="http://schemas.microsoft.com/office/drawing/2014/main" id="{C33F6548-3B4C-4F3A-60BF-43253D1C41C5}"/>
              </a:ext>
            </a:extLst>
          </p:cNvPr>
          <p:cNvSpPr/>
          <p:nvPr/>
        </p:nvSpPr>
        <p:spPr>
          <a:xfrm rot="10800000" flipV="1">
            <a:off x="1784" y="1"/>
            <a:ext cx="9142215" cy="1399331"/>
          </a:xfrm>
          <a:custGeom>
            <a:avLst/>
            <a:gdLst>
              <a:gd name="connsiteX0" fmla="*/ 0 w 6860568"/>
              <a:gd name="connsiteY0" fmla="*/ 3132 h 2552130"/>
              <a:gd name="connsiteX1" fmla="*/ 5992 w 6860568"/>
              <a:gd name="connsiteY1" fmla="*/ 2552131 h 2552130"/>
              <a:gd name="connsiteX2" fmla="*/ 6476958 w 6860568"/>
              <a:gd name="connsiteY2" fmla="*/ 2081637 h 2552130"/>
              <a:gd name="connsiteX3" fmla="*/ 6860569 w 6860568"/>
              <a:gd name="connsiteY3" fmla="*/ 0 h 2552130"/>
              <a:gd name="connsiteX4" fmla="*/ 0 w 6860568"/>
              <a:gd name="connsiteY4" fmla="*/ 3132 h 2552130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6476958 w 9142215"/>
              <a:gd name="connsiteY2" fmla="*/ 2081637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8645393 w 9142215"/>
              <a:gd name="connsiteY2" fmla="*/ 1829949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1829949"/>
              <a:gd name="connsiteX1" fmla="*/ 5992 w 9142215"/>
              <a:gd name="connsiteY1" fmla="*/ 1149865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829949"/>
              <a:gd name="connsiteX1" fmla="*/ 5992 w 9142215"/>
              <a:gd name="connsiteY1" fmla="*/ 1389569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925831"/>
              <a:gd name="connsiteX1" fmla="*/ 5992 w 9142215"/>
              <a:gd name="connsiteY1" fmla="*/ 1389569 h 1925831"/>
              <a:gd name="connsiteX2" fmla="*/ 8680228 w 9142215"/>
              <a:gd name="connsiteY2" fmla="*/ 1925831 h 1925831"/>
              <a:gd name="connsiteX3" fmla="*/ 9142215 w 9142215"/>
              <a:gd name="connsiteY3" fmla="*/ 0 h 1925831"/>
              <a:gd name="connsiteX4" fmla="*/ 0 w 9142215"/>
              <a:gd name="connsiteY4" fmla="*/ 3132 h 19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2215" h="1925831">
                <a:moveTo>
                  <a:pt x="0" y="3132"/>
                </a:moveTo>
                <a:cubicBezTo>
                  <a:pt x="1997" y="852798"/>
                  <a:pt x="3995" y="539903"/>
                  <a:pt x="5992" y="1389569"/>
                </a:cubicBezTo>
                <a:lnTo>
                  <a:pt x="8680228" y="1925831"/>
                </a:lnTo>
                <a:lnTo>
                  <a:pt x="9142215" y="0"/>
                </a:lnTo>
                <a:lnTo>
                  <a:pt x="0" y="3132"/>
                </a:lnTo>
                <a:close/>
              </a:path>
            </a:pathLst>
          </a:custGeom>
          <a:solidFill>
            <a:srgbClr val="29265B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9D3418-D371-57AB-636F-DAAAFD16208B}"/>
              </a:ext>
            </a:extLst>
          </p:cNvPr>
          <p:cNvSpPr txBox="1"/>
          <p:nvPr/>
        </p:nvSpPr>
        <p:spPr>
          <a:xfrm>
            <a:off x="627634" y="438056"/>
            <a:ext cx="451000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32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Pathway</a:t>
            </a:r>
          </a:p>
        </p:txBody>
      </p:sp>
      <p:pic>
        <p:nvPicPr>
          <p:cNvPr id="5" name="Picture 4" descr="A diagram of support&#10;&#10;AI-generated content may be incorrect.">
            <a:extLst>
              <a:ext uri="{FF2B5EF4-FFF2-40B4-BE49-F238E27FC236}">
                <a16:creationId xmlns:a16="http://schemas.microsoft.com/office/drawing/2014/main" id="{D8284D1F-A225-8BF4-B2D4-D65577BA2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24" y="1539732"/>
            <a:ext cx="7114032" cy="503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96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2">
            <a:extLst>
              <a:ext uri="{FF2B5EF4-FFF2-40B4-BE49-F238E27FC236}">
                <a16:creationId xmlns:a16="http://schemas.microsoft.com/office/drawing/2014/main" id="{C33F6548-3B4C-4F3A-60BF-43253D1C41C5}"/>
              </a:ext>
            </a:extLst>
          </p:cNvPr>
          <p:cNvSpPr/>
          <p:nvPr/>
        </p:nvSpPr>
        <p:spPr>
          <a:xfrm rot="10800000" flipV="1">
            <a:off x="1784" y="1"/>
            <a:ext cx="9142215" cy="1399331"/>
          </a:xfrm>
          <a:custGeom>
            <a:avLst/>
            <a:gdLst>
              <a:gd name="connsiteX0" fmla="*/ 0 w 6860568"/>
              <a:gd name="connsiteY0" fmla="*/ 3132 h 2552130"/>
              <a:gd name="connsiteX1" fmla="*/ 5992 w 6860568"/>
              <a:gd name="connsiteY1" fmla="*/ 2552131 h 2552130"/>
              <a:gd name="connsiteX2" fmla="*/ 6476958 w 6860568"/>
              <a:gd name="connsiteY2" fmla="*/ 2081637 h 2552130"/>
              <a:gd name="connsiteX3" fmla="*/ 6860569 w 6860568"/>
              <a:gd name="connsiteY3" fmla="*/ 0 h 2552130"/>
              <a:gd name="connsiteX4" fmla="*/ 0 w 6860568"/>
              <a:gd name="connsiteY4" fmla="*/ 3132 h 2552130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6476958 w 9142215"/>
              <a:gd name="connsiteY2" fmla="*/ 2081637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8645393 w 9142215"/>
              <a:gd name="connsiteY2" fmla="*/ 1829949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1829949"/>
              <a:gd name="connsiteX1" fmla="*/ 5992 w 9142215"/>
              <a:gd name="connsiteY1" fmla="*/ 1149865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829949"/>
              <a:gd name="connsiteX1" fmla="*/ 5992 w 9142215"/>
              <a:gd name="connsiteY1" fmla="*/ 1389569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925831"/>
              <a:gd name="connsiteX1" fmla="*/ 5992 w 9142215"/>
              <a:gd name="connsiteY1" fmla="*/ 1389569 h 1925831"/>
              <a:gd name="connsiteX2" fmla="*/ 8680228 w 9142215"/>
              <a:gd name="connsiteY2" fmla="*/ 1925831 h 1925831"/>
              <a:gd name="connsiteX3" fmla="*/ 9142215 w 9142215"/>
              <a:gd name="connsiteY3" fmla="*/ 0 h 1925831"/>
              <a:gd name="connsiteX4" fmla="*/ 0 w 9142215"/>
              <a:gd name="connsiteY4" fmla="*/ 3132 h 19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2215" h="1925831">
                <a:moveTo>
                  <a:pt x="0" y="3132"/>
                </a:moveTo>
                <a:cubicBezTo>
                  <a:pt x="1997" y="852798"/>
                  <a:pt x="3995" y="539903"/>
                  <a:pt x="5992" y="1389569"/>
                </a:cubicBezTo>
                <a:lnTo>
                  <a:pt x="8680228" y="1925831"/>
                </a:lnTo>
                <a:lnTo>
                  <a:pt x="9142215" y="0"/>
                </a:lnTo>
                <a:lnTo>
                  <a:pt x="0" y="3132"/>
                </a:lnTo>
                <a:close/>
              </a:path>
            </a:pathLst>
          </a:custGeom>
          <a:solidFill>
            <a:srgbClr val="23B4E2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9D3418-D371-57AB-636F-DAAAFD16208B}"/>
              </a:ext>
            </a:extLst>
          </p:cNvPr>
          <p:cNvSpPr txBox="1"/>
          <p:nvPr/>
        </p:nvSpPr>
        <p:spPr>
          <a:xfrm>
            <a:off x="627634" y="438056"/>
            <a:ext cx="451000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32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Children’s Services</a:t>
            </a:r>
            <a:endParaRPr lang="en-US" sz="32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 descr="Two girls hugging each other&#10;&#10;AI-generated content may be incorrect.">
            <a:extLst>
              <a:ext uri="{FF2B5EF4-FFF2-40B4-BE49-F238E27FC236}">
                <a16:creationId xmlns:a16="http://schemas.microsoft.com/office/drawing/2014/main" id="{2F2D38DC-522C-3D95-6295-5D7E485DF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021" r="-855"/>
          <a:stretch>
            <a:fillRect/>
          </a:stretch>
        </p:blipFill>
        <p:spPr>
          <a:xfrm>
            <a:off x="274967" y="1713572"/>
            <a:ext cx="2311254" cy="2240204"/>
          </a:xfrm>
          <a:prstGeom prst="rect">
            <a:avLst/>
          </a:prstGeom>
        </p:spPr>
      </p:pic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D748F78E-9A27-23D9-507D-054200F7D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376" y="1570367"/>
            <a:ext cx="3033623" cy="2523946"/>
          </a:xfrm>
          <a:prstGeom prst="rect">
            <a:avLst/>
          </a:prstGeom>
        </p:spPr>
      </p:pic>
      <p:pic>
        <p:nvPicPr>
          <p:cNvPr id="4" name="Picture 3" descr="A group of people looking at trees&#10;&#10;AI-generated content may be incorrect.">
            <a:extLst>
              <a:ext uri="{FF2B5EF4-FFF2-40B4-BE49-F238E27FC236}">
                <a16:creationId xmlns:a16="http://schemas.microsoft.com/office/drawing/2014/main" id="{33DBD3B0-C8A9-A7CE-C424-F9666511D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68" y="4241320"/>
            <a:ext cx="1807953" cy="2372266"/>
          </a:xfrm>
          <a:prstGeom prst="rect">
            <a:avLst/>
          </a:prstGeom>
        </p:spPr>
      </p:pic>
      <p:pic>
        <p:nvPicPr>
          <p:cNvPr id="6" name="Picture 5" descr="A group of people outside with a cardboard house&#10;&#10;AI-generated content may be incorrect.">
            <a:extLst>
              <a:ext uri="{FF2B5EF4-FFF2-40B4-BE49-F238E27FC236}">
                <a16:creationId xmlns:a16="http://schemas.microsoft.com/office/drawing/2014/main" id="{584CDDC3-06CD-6FC0-3D38-28BFBEF33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137" y="4241319"/>
            <a:ext cx="1822330" cy="2372265"/>
          </a:xfrm>
          <a:prstGeom prst="rect">
            <a:avLst/>
          </a:prstGeom>
        </p:spPr>
      </p:pic>
      <p:pic>
        <p:nvPicPr>
          <p:cNvPr id="7" name="Picture 6" descr="A group of people playing football&#10;&#10;AI-generated content may be incorrect.">
            <a:extLst>
              <a:ext uri="{FF2B5EF4-FFF2-40B4-BE49-F238E27FC236}">
                <a16:creationId xmlns:a16="http://schemas.microsoft.com/office/drawing/2014/main" id="{248D6E20-77E1-B10A-90EC-3B37E1569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9117" y="1581510"/>
            <a:ext cx="2109877" cy="2918604"/>
          </a:xfrm>
          <a:prstGeom prst="rect">
            <a:avLst/>
          </a:prstGeom>
        </p:spPr>
      </p:pic>
      <p:pic>
        <p:nvPicPr>
          <p:cNvPr id="8" name="Picture 7" descr="A group of people around a fire&#10;&#10;AI-generated content may be incorrect.">
            <a:extLst>
              <a:ext uri="{FF2B5EF4-FFF2-40B4-BE49-F238E27FC236}">
                <a16:creationId xmlns:a16="http://schemas.microsoft.com/office/drawing/2014/main" id="{0F197B7F-D3CC-A292-42B2-A0A7ABDCC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7321" y="4784066"/>
            <a:ext cx="2113472" cy="1545567"/>
          </a:xfrm>
          <a:prstGeom prst="rect">
            <a:avLst/>
          </a:prstGeom>
        </p:spPr>
      </p:pic>
      <p:pic>
        <p:nvPicPr>
          <p:cNvPr id="9" name="Picture 8" descr="A child kneeling on the ground with cotton&#10;&#10;AI-generated content may be incorrect.">
            <a:extLst>
              <a:ext uri="{FF2B5EF4-FFF2-40B4-BE49-F238E27FC236}">
                <a16:creationId xmlns:a16="http://schemas.microsoft.com/office/drawing/2014/main" id="{F75D3F22-AE57-DE18-A281-5B3D4C9EB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7797" y="4241320"/>
            <a:ext cx="1807953" cy="23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66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F4E1E-5679-46F6-FBE9-7ACC860F1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2">
            <a:extLst>
              <a:ext uri="{FF2B5EF4-FFF2-40B4-BE49-F238E27FC236}">
                <a16:creationId xmlns:a16="http://schemas.microsoft.com/office/drawing/2014/main" id="{DF159D82-19FF-DDD1-8D80-C9F7E375D544}"/>
              </a:ext>
            </a:extLst>
          </p:cNvPr>
          <p:cNvSpPr/>
          <p:nvPr/>
        </p:nvSpPr>
        <p:spPr>
          <a:xfrm rot="10800000" flipV="1">
            <a:off x="1784" y="1"/>
            <a:ext cx="9142215" cy="1399331"/>
          </a:xfrm>
          <a:custGeom>
            <a:avLst/>
            <a:gdLst>
              <a:gd name="connsiteX0" fmla="*/ 0 w 6860568"/>
              <a:gd name="connsiteY0" fmla="*/ 3132 h 2552130"/>
              <a:gd name="connsiteX1" fmla="*/ 5992 w 6860568"/>
              <a:gd name="connsiteY1" fmla="*/ 2552131 h 2552130"/>
              <a:gd name="connsiteX2" fmla="*/ 6476958 w 6860568"/>
              <a:gd name="connsiteY2" fmla="*/ 2081637 h 2552130"/>
              <a:gd name="connsiteX3" fmla="*/ 6860569 w 6860568"/>
              <a:gd name="connsiteY3" fmla="*/ 0 h 2552130"/>
              <a:gd name="connsiteX4" fmla="*/ 0 w 6860568"/>
              <a:gd name="connsiteY4" fmla="*/ 3132 h 2552130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6476958 w 9142215"/>
              <a:gd name="connsiteY2" fmla="*/ 2081637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8645393 w 9142215"/>
              <a:gd name="connsiteY2" fmla="*/ 1829949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1829949"/>
              <a:gd name="connsiteX1" fmla="*/ 5992 w 9142215"/>
              <a:gd name="connsiteY1" fmla="*/ 1149865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829949"/>
              <a:gd name="connsiteX1" fmla="*/ 5992 w 9142215"/>
              <a:gd name="connsiteY1" fmla="*/ 1389569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925831"/>
              <a:gd name="connsiteX1" fmla="*/ 5992 w 9142215"/>
              <a:gd name="connsiteY1" fmla="*/ 1389569 h 1925831"/>
              <a:gd name="connsiteX2" fmla="*/ 8680228 w 9142215"/>
              <a:gd name="connsiteY2" fmla="*/ 1925831 h 1925831"/>
              <a:gd name="connsiteX3" fmla="*/ 9142215 w 9142215"/>
              <a:gd name="connsiteY3" fmla="*/ 0 h 1925831"/>
              <a:gd name="connsiteX4" fmla="*/ 0 w 9142215"/>
              <a:gd name="connsiteY4" fmla="*/ 3132 h 19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2215" h="1925831">
                <a:moveTo>
                  <a:pt x="0" y="3132"/>
                </a:moveTo>
                <a:cubicBezTo>
                  <a:pt x="1997" y="852798"/>
                  <a:pt x="3995" y="539903"/>
                  <a:pt x="5992" y="1389569"/>
                </a:cubicBezTo>
                <a:lnTo>
                  <a:pt x="8680228" y="1925831"/>
                </a:lnTo>
                <a:lnTo>
                  <a:pt x="9142215" y="0"/>
                </a:lnTo>
                <a:lnTo>
                  <a:pt x="0" y="3132"/>
                </a:lnTo>
                <a:close/>
              </a:path>
            </a:pathLst>
          </a:custGeom>
          <a:solidFill>
            <a:srgbClr val="23B4E2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CA411F-4840-A444-158D-D9C1B1E1545B}"/>
              </a:ext>
            </a:extLst>
          </p:cNvPr>
          <p:cNvSpPr txBox="1"/>
          <p:nvPr/>
        </p:nvSpPr>
        <p:spPr>
          <a:xfrm>
            <a:off x="627634" y="438056"/>
            <a:ext cx="605534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32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Children’s Services – age 8 to 18</a:t>
            </a:r>
            <a:endParaRPr lang="en-US" sz="32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EA4732-3F2C-900E-250F-6C61CBCE2314}"/>
              </a:ext>
            </a:extLst>
          </p:cNvPr>
          <p:cNvSpPr/>
          <p:nvPr/>
        </p:nvSpPr>
        <p:spPr>
          <a:xfrm>
            <a:off x="6024130" y="1853634"/>
            <a:ext cx="2432304" cy="914400"/>
          </a:xfrm>
          <a:prstGeom prst="roundRect">
            <a:avLst/>
          </a:prstGeom>
          <a:solidFill>
            <a:srgbClr val="292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>
                <a:ea typeface="Calibri"/>
                <a:cs typeface="Calibri"/>
              </a:rPr>
              <a:t>Schools</a:t>
            </a:r>
            <a:endParaRPr lang="en-GB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F1449-8A93-81D5-FB6B-AF4472625F56}"/>
              </a:ext>
            </a:extLst>
          </p:cNvPr>
          <p:cNvSpPr txBox="1"/>
          <p:nvPr/>
        </p:nvSpPr>
        <p:spPr>
          <a:xfrm>
            <a:off x="351440" y="2080407"/>
            <a:ext cx="6336631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GB" sz="3200">
                <a:latin typeface="Calibri Light"/>
                <a:ea typeface="Calibri Light"/>
                <a:cs typeface="Calibri Light"/>
              </a:rPr>
              <a:t>Girls Group in Burgess Hill + Worthing (12-17)</a:t>
            </a:r>
            <a:endParaRPr lang="en-GB" sz="32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Calibri"/>
              <a:buChar char="-"/>
            </a:pPr>
            <a:endParaRPr lang="en-GB" sz="32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Calibri"/>
              <a:buChar char="-"/>
            </a:pPr>
            <a:r>
              <a:rPr lang="en-GB" sz="3200" dirty="0">
                <a:latin typeface="Calibri Light"/>
                <a:ea typeface="Calibri Light"/>
                <a:cs typeface="Calibri Light"/>
              </a:rPr>
              <a:t>School holiday </a:t>
            </a:r>
            <a:r>
              <a:rPr lang="en-GB" sz="3200">
                <a:latin typeface="Calibri Light"/>
                <a:ea typeface="Calibri Light"/>
                <a:cs typeface="Calibri Light"/>
              </a:rPr>
              <a:t>activities across </a:t>
            </a:r>
            <a:endParaRPr lang="en-GB" sz="3200" dirty="0">
              <a:latin typeface="Calibri Light"/>
              <a:ea typeface="Calibri Light"/>
              <a:cs typeface="Calibri Light"/>
            </a:endParaRPr>
          </a:p>
          <a:p>
            <a:r>
              <a:rPr lang="en-GB" sz="3200">
                <a:latin typeface="Calibri Light"/>
                <a:ea typeface="Calibri Light"/>
                <a:cs typeface="Calibri Light"/>
              </a:rPr>
              <a:t> the county </a:t>
            </a:r>
            <a:endParaRPr lang="en-GB" sz="32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Calibri"/>
              <a:buChar char="-"/>
            </a:pPr>
            <a:endParaRPr lang="en-GB" sz="3200" dirty="0">
              <a:latin typeface="Calibri Light"/>
              <a:ea typeface="Calibri Light"/>
              <a:cs typeface="Calibri Light"/>
            </a:endParaRPr>
          </a:p>
          <a:p>
            <a:pPr marL="285750" indent="-285750">
              <a:buFont typeface="Calibri"/>
              <a:buChar char="-"/>
            </a:pPr>
            <a:r>
              <a:rPr lang="en-GB" sz="3200">
                <a:latin typeface="Calibri Light"/>
                <a:ea typeface="Calibri Light"/>
                <a:cs typeface="Calibri Light"/>
              </a:rPr>
              <a:t>Youth Club in Arun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5C7727-21A9-26AD-2A6D-11C346AA8B07}"/>
              </a:ext>
            </a:extLst>
          </p:cNvPr>
          <p:cNvSpPr/>
          <p:nvPr/>
        </p:nvSpPr>
        <p:spPr>
          <a:xfrm>
            <a:off x="6022467" y="3397100"/>
            <a:ext cx="2432304" cy="914400"/>
          </a:xfrm>
          <a:prstGeom prst="roundRect">
            <a:avLst/>
          </a:prstGeom>
          <a:solidFill>
            <a:srgbClr val="8A1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800" b="1">
                <a:ea typeface="Calibri"/>
                <a:cs typeface="Calibri"/>
              </a:rPr>
              <a:t>Lego Club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D1FE35-E69B-38D9-42F2-0F0DF9AFBD8F}"/>
              </a:ext>
            </a:extLst>
          </p:cNvPr>
          <p:cNvSpPr/>
          <p:nvPr/>
        </p:nvSpPr>
        <p:spPr>
          <a:xfrm>
            <a:off x="6022467" y="4834267"/>
            <a:ext cx="2432304" cy="914400"/>
          </a:xfrm>
          <a:prstGeom prst="roundRect">
            <a:avLst/>
          </a:prstGeom>
          <a:solidFill>
            <a:srgbClr val="8A1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800" b="1">
                <a:ea typeface="Calibri"/>
                <a:cs typeface="Calibri"/>
              </a:rPr>
              <a:t>D&amp;D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B5E89E-D6FF-2929-3FBC-85F17991EBEA}"/>
              </a:ext>
            </a:extLst>
          </p:cNvPr>
          <p:cNvSpPr/>
          <p:nvPr/>
        </p:nvSpPr>
        <p:spPr>
          <a:xfrm>
            <a:off x="2607079" y="5759889"/>
            <a:ext cx="3419856" cy="914400"/>
          </a:xfrm>
          <a:prstGeom prst="roundRect">
            <a:avLst/>
          </a:prstGeom>
          <a:solidFill>
            <a:srgbClr val="23B4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800" b="1">
                <a:ea typeface="Calibri"/>
                <a:cs typeface="Calibri"/>
              </a:rPr>
              <a:t>Monthly newsletter</a:t>
            </a:r>
          </a:p>
        </p:txBody>
      </p:sp>
    </p:spTree>
    <p:extLst>
      <p:ext uri="{BB962C8B-B14F-4D97-AF65-F5344CB8AC3E}">
        <p14:creationId xmlns:p14="http://schemas.microsoft.com/office/powerpoint/2010/main" val="99274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B7CCD-A8BB-18BA-E15B-03A08641C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2">
            <a:extLst>
              <a:ext uri="{FF2B5EF4-FFF2-40B4-BE49-F238E27FC236}">
                <a16:creationId xmlns:a16="http://schemas.microsoft.com/office/drawing/2014/main" id="{7F20A721-88FA-F093-3FAF-B4275DCAE195}"/>
              </a:ext>
            </a:extLst>
          </p:cNvPr>
          <p:cNvSpPr/>
          <p:nvPr/>
        </p:nvSpPr>
        <p:spPr>
          <a:xfrm rot="10800000" flipV="1">
            <a:off x="1784" y="1"/>
            <a:ext cx="9142215" cy="1399331"/>
          </a:xfrm>
          <a:custGeom>
            <a:avLst/>
            <a:gdLst>
              <a:gd name="connsiteX0" fmla="*/ 0 w 6860568"/>
              <a:gd name="connsiteY0" fmla="*/ 3132 h 2552130"/>
              <a:gd name="connsiteX1" fmla="*/ 5992 w 6860568"/>
              <a:gd name="connsiteY1" fmla="*/ 2552131 h 2552130"/>
              <a:gd name="connsiteX2" fmla="*/ 6476958 w 6860568"/>
              <a:gd name="connsiteY2" fmla="*/ 2081637 h 2552130"/>
              <a:gd name="connsiteX3" fmla="*/ 6860569 w 6860568"/>
              <a:gd name="connsiteY3" fmla="*/ 0 h 2552130"/>
              <a:gd name="connsiteX4" fmla="*/ 0 w 6860568"/>
              <a:gd name="connsiteY4" fmla="*/ 3132 h 2552130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6476958 w 9142215"/>
              <a:gd name="connsiteY2" fmla="*/ 2081637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8645393 w 9142215"/>
              <a:gd name="connsiteY2" fmla="*/ 1829949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1829949"/>
              <a:gd name="connsiteX1" fmla="*/ 5992 w 9142215"/>
              <a:gd name="connsiteY1" fmla="*/ 1149865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829949"/>
              <a:gd name="connsiteX1" fmla="*/ 5992 w 9142215"/>
              <a:gd name="connsiteY1" fmla="*/ 1389569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925831"/>
              <a:gd name="connsiteX1" fmla="*/ 5992 w 9142215"/>
              <a:gd name="connsiteY1" fmla="*/ 1389569 h 1925831"/>
              <a:gd name="connsiteX2" fmla="*/ 8680228 w 9142215"/>
              <a:gd name="connsiteY2" fmla="*/ 1925831 h 1925831"/>
              <a:gd name="connsiteX3" fmla="*/ 9142215 w 9142215"/>
              <a:gd name="connsiteY3" fmla="*/ 0 h 1925831"/>
              <a:gd name="connsiteX4" fmla="*/ 0 w 9142215"/>
              <a:gd name="connsiteY4" fmla="*/ 3132 h 19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2215" h="1925831">
                <a:moveTo>
                  <a:pt x="0" y="3132"/>
                </a:moveTo>
                <a:cubicBezTo>
                  <a:pt x="1997" y="852798"/>
                  <a:pt x="3995" y="539903"/>
                  <a:pt x="5992" y="1389569"/>
                </a:cubicBezTo>
                <a:lnTo>
                  <a:pt x="8680228" y="1925831"/>
                </a:lnTo>
                <a:lnTo>
                  <a:pt x="9142215" y="0"/>
                </a:lnTo>
                <a:lnTo>
                  <a:pt x="0" y="3132"/>
                </a:lnTo>
                <a:close/>
              </a:path>
            </a:pathLst>
          </a:custGeom>
          <a:solidFill>
            <a:srgbClr val="C6CE40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9EC77-2CD3-5CDF-E083-46AAEDD647DB}"/>
              </a:ext>
            </a:extLst>
          </p:cNvPr>
          <p:cNvSpPr txBox="1"/>
          <p:nvPr/>
        </p:nvSpPr>
        <p:spPr>
          <a:xfrm>
            <a:off x="627634" y="438056"/>
            <a:ext cx="451000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32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Hybrid Days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98E8EC-CCD2-E0CC-92CD-869934874E43}"/>
              </a:ext>
            </a:extLst>
          </p:cNvPr>
          <p:cNvSpPr txBox="1"/>
          <p:nvPr/>
        </p:nvSpPr>
        <p:spPr>
          <a:xfrm>
            <a:off x="489667" y="1812157"/>
            <a:ext cx="4181068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We’d like to invite the whole family to activity days where Aspens staff will be right alongside. </a:t>
            </a:r>
          </a:p>
          <a:p>
            <a:endParaRPr lang="en-US" dirty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en-US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After </a:t>
            </a:r>
            <a:r>
              <a:rPr lang="en-US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some time spent together as a family, the young person(s) will then be invited to break away from their family groups and continue the activity supported by Aspens staff. </a:t>
            </a:r>
          </a:p>
          <a:p>
            <a:endParaRPr lang="en-US" dirty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en-US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With family members close by, we hope this will enable some young people to take the brave leap of </a:t>
            </a:r>
            <a:r>
              <a:rPr lang="en-US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independence and</a:t>
            </a:r>
            <a:r>
              <a:rPr lang="en-US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get to know our lovely support team.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 </a:t>
            </a:r>
            <a:endParaRPr lang="en-US">
              <a:latin typeface="Calibri Light"/>
              <a:ea typeface="Calibri Light"/>
              <a:cs typeface="Calibri Light"/>
            </a:endParaRPr>
          </a:p>
          <a:p>
            <a:pPr algn="ctr"/>
            <a:endParaRPr lang="en-GB" dirty="0">
              <a:latin typeface="Arial"/>
              <a:cs typeface="Arial"/>
            </a:endParaRPr>
          </a:p>
        </p:txBody>
      </p:sp>
      <p:pic>
        <p:nvPicPr>
          <p:cNvPr id="3" name="Picture 2" descr="A tree trunk with moss and moss growing on it&#10;&#10;AI-generated content may be incorrect.">
            <a:extLst>
              <a:ext uri="{FF2B5EF4-FFF2-40B4-BE49-F238E27FC236}">
                <a16:creationId xmlns:a16="http://schemas.microsoft.com/office/drawing/2014/main" id="{10517D52-B19B-7CCC-0CDE-EC3F12D0E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958" y="1399854"/>
            <a:ext cx="3730804" cy="49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41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D2995-57CF-226E-F13B-E5CA9369E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2">
            <a:extLst>
              <a:ext uri="{FF2B5EF4-FFF2-40B4-BE49-F238E27FC236}">
                <a16:creationId xmlns:a16="http://schemas.microsoft.com/office/drawing/2014/main" id="{9F87F7FD-B915-0654-D792-26CAAB5F8AFF}"/>
              </a:ext>
            </a:extLst>
          </p:cNvPr>
          <p:cNvSpPr/>
          <p:nvPr/>
        </p:nvSpPr>
        <p:spPr>
          <a:xfrm rot="10800000" flipV="1">
            <a:off x="1784" y="1"/>
            <a:ext cx="9142215" cy="1399331"/>
          </a:xfrm>
          <a:custGeom>
            <a:avLst/>
            <a:gdLst>
              <a:gd name="connsiteX0" fmla="*/ 0 w 6860568"/>
              <a:gd name="connsiteY0" fmla="*/ 3132 h 2552130"/>
              <a:gd name="connsiteX1" fmla="*/ 5992 w 6860568"/>
              <a:gd name="connsiteY1" fmla="*/ 2552131 h 2552130"/>
              <a:gd name="connsiteX2" fmla="*/ 6476958 w 6860568"/>
              <a:gd name="connsiteY2" fmla="*/ 2081637 h 2552130"/>
              <a:gd name="connsiteX3" fmla="*/ 6860569 w 6860568"/>
              <a:gd name="connsiteY3" fmla="*/ 0 h 2552130"/>
              <a:gd name="connsiteX4" fmla="*/ 0 w 6860568"/>
              <a:gd name="connsiteY4" fmla="*/ 3132 h 2552130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6476958 w 9142215"/>
              <a:gd name="connsiteY2" fmla="*/ 2081637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8645393 w 9142215"/>
              <a:gd name="connsiteY2" fmla="*/ 1829949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1829949"/>
              <a:gd name="connsiteX1" fmla="*/ 5992 w 9142215"/>
              <a:gd name="connsiteY1" fmla="*/ 1149865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829949"/>
              <a:gd name="connsiteX1" fmla="*/ 5992 w 9142215"/>
              <a:gd name="connsiteY1" fmla="*/ 1389569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925831"/>
              <a:gd name="connsiteX1" fmla="*/ 5992 w 9142215"/>
              <a:gd name="connsiteY1" fmla="*/ 1389569 h 1925831"/>
              <a:gd name="connsiteX2" fmla="*/ 8680228 w 9142215"/>
              <a:gd name="connsiteY2" fmla="*/ 1925831 h 1925831"/>
              <a:gd name="connsiteX3" fmla="*/ 9142215 w 9142215"/>
              <a:gd name="connsiteY3" fmla="*/ 0 h 1925831"/>
              <a:gd name="connsiteX4" fmla="*/ 0 w 9142215"/>
              <a:gd name="connsiteY4" fmla="*/ 3132 h 19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2215" h="1925831">
                <a:moveTo>
                  <a:pt x="0" y="3132"/>
                </a:moveTo>
                <a:cubicBezTo>
                  <a:pt x="1997" y="852798"/>
                  <a:pt x="3995" y="539903"/>
                  <a:pt x="5992" y="1389569"/>
                </a:cubicBezTo>
                <a:lnTo>
                  <a:pt x="8680228" y="1925831"/>
                </a:lnTo>
                <a:lnTo>
                  <a:pt x="9142215" y="0"/>
                </a:lnTo>
                <a:lnTo>
                  <a:pt x="0" y="3132"/>
                </a:lnTo>
                <a:close/>
              </a:path>
            </a:pathLst>
          </a:custGeom>
          <a:solidFill>
            <a:srgbClr val="C6CE40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3F4411-4913-185E-82A7-74FA0C341FA9}"/>
              </a:ext>
            </a:extLst>
          </p:cNvPr>
          <p:cNvSpPr txBox="1"/>
          <p:nvPr/>
        </p:nvSpPr>
        <p:spPr>
          <a:xfrm>
            <a:off x="627634" y="438056"/>
            <a:ext cx="451000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32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Family Days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EF8C31-FED5-CB27-371C-A63A56BC0E51}"/>
              </a:ext>
            </a:extLst>
          </p:cNvPr>
          <p:cNvSpPr txBox="1"/>
          <p:nvPr/>
        </p:nvSpPr>
        <p:spPr>
          <a:xfrm>
            <a:off x="4432374" y="1510268"/>
            <a:ext cx="4707619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 Light"/>
                <a:ea typeface="Calibri Light"/>
                <a:cs typeface="Calibri Light"/>
              </a:rPr>
              <a:t>Focusing on trying try 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new things and exploring what </a:t>
            </a:r>
            <a:r>
              <a:rPr lang="en-US" b="1" dirty="0">
                <a:latin typeface="Calibri Light"/>
                <a:ea typeface="Calibri Light"/>
                <a:cs typeface="Calibri Light"/>
              </a:rPr>
              <a:t>West Sussex</a:t>
            </a:r>
            <a:r>
              <a:rPr lang="en-US">
                <a:latin typeface="Calibri Light"/>
                <a:ea typeface="Calibri Light"/>
                <a:cs typeface="Calibri Light"/>
              </a:rPr>
              <a:t> has to offer. </a:t>
            </a:r>
          </a:p>
          <a:p>
            <a:endParaRPr lang="en-US" dirty="0">
              <a:latin typeface="Calibri Light"/>
              <a:ea typeface="Calibri Light"/>
              <a:cs typeface="Calibri Light"/>
            </a:endParaRPr>
          </a:p>
          <a:p>
            <a:endParaRPr lang="en-US" dirty="0">
              <a:latin typeface="Calibri Light"/>
              <a:ea typeface="Calibri Light"/>
              <a:cs typeface="Calibri Light"/>
            </a:endParaRPr>
          </a:p>
          <a:p>
            <a:r>
              <a:rPr lang="en-US" dirty="0">
                <a:latin typeface="Calibri Light"/>
                <a:ea typeface="Calibri Light"/>
                <a:cs typeface="Calibri Light"/>
              </a:rPr>
              <a:t>These days are about creating a sense of </a:t>
            </a:r>
            <a:r>
              <a:rPr lang="en-US" b="1" dirty="0">
                <a:latin typeface="Calibri Light"/>
                <a:ea typeface="Calibri Light"/>
                <a:cs typeface="Calibri Light"/>
              </a:rPr>
              <a:t>community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,</a:t>
            </a:r>
            <a:r>
              <a:rPr lang="en-US" b="1" dirty="0">
                <a:latin typeface="Calibri Light"/>
                <a:ea typeface="Calibri Light"/>
                <a:cs typeface="Calibri Light"/>
              </a:rPr>
              <a:t> inclusivity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, and </a:t>
            </a:r>
            <a:r>
              <a:rPr lang="en-US" b="1" dirty="0">
                <a:latin typeface="Calibri Light"/>
                <a:ea typeface="Calibri Light"/>
                <a:cs typeface="Calibri Light"/>
              </a:rPr>
              <a:t>empowerment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. Families attend events at </a:t>
            </a:r>
            <a:r>
              <a:rPr lang="en-US" b="1" dirty="0" err="1">
                <a:latin typeface="Calibri Light"/>
                <a:ea typeface="Calibri Light"/>
                <a:cs typeface="Calibri Light"/>
              </a:rPr>
              <a:t>subsidised</a:t>
            </a:r>
            <a:r>
              <a:rPr lang="en-US" b="1" dirty="0">
                <a:latin typeface="Calibri Light"/>
                <a:ea typeface="Calibri Light"/>
                <a:cs typeface="Calibri Light"/>
              </a:rPr>
              <a:t> 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rates, giving young people the chance to </a:t>
            </a:r>
            <a:r>
              <a:rPr lang="en-US" dirty="0" err="1">
                <a:latin typeface="Calibri Light"/>
                <a:ea typeface="Calibri Light"/>
                <a:cs typeface="Calibri Light"/>
              </a:rPr>
              <a:t>socialise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 with peers, and families the opportunity to connect and spend meaningful time together.</a:t>
            </a:r>
          </a:p>
          <a:p>
            <a:endParaRPr lang="en-US" dirty="0">
              <a:latin typeface="Calibri Light"/>
              <a:ea typeface="Calibri Light"/>
              <a:cs typeface="Calibri Light"/>
            </a:endParaRPr>
          </a:p>
          <a:p>
            <a:endParaRPr lang="en-US" dirty="0">
              <a:latin typeface="Calibri Light"/>
              <a:ea typeface="Calibri Light"/>
              <a:cs typeface="Calibri Light"/>
            </a:endParaRPr>
          </a:p>
          <a:p>
            <a:r>
              <a:rPr lang="en-US" dirty="0">
                <a:latin typeface="Calibri Light"/>
                <a:ea typeface="Calibri Light"/>
                <a:cs typeface="Calibri Light"/>
              </a:rPr>
              <a:t>We also work in</a:t>
            </a:r>
            <a:r>
              <a:rPr lang="en-US" b="1" dirty="0">
                <a:latin typeface="Calibri Light"/>
                <a:ea typeface="Calibri Light"/>
                <a:cs typeface="Calibri Light"/>
              </a:rPr>
              <a:t> partnership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 with other providers to extend our reach and showcase the wide range of support </a:t>
            </a:r>
            <a:r>
              <a:rPr lang="en-US" dirty="0" err="1">
                <a:latin typeface="Calibri Light"/>
                <a:ea typeface="Calibri Light"/>
                <a:cs typeface="Calibri Light"/>
              </a:rPr>
              <a:t>available.</a:t>
            </a:r>
            <a:r>
              <a:rPr lang="en-US" b="1" dirty="0" err="1">
                <a:latin typeface="Calibri Light"/>
                <a:ea typeface="Calibri Light"/>
                <a:cs typeface="Calibri Light"/>
              </a:rPr>
              <a:t>If</a:t>
            </a:r>
            <a:r>
              <a:rPr lang="en-US" b="1" dirty="0">
                <a:latin typeface="Calibri Light"/>
                <a:ea typeface="Calibri Light"/>
                <a:cs typeface="Calibri Light"/>
              </a:rPr>
              <a:t> anyone is interested in collaborating or creating a bespoke Family Day with Aspens, we’d love to hear from you.</a:t>
            </a:r>
            <a:endParaRPr lang="en-GB" b="1"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3" name="Picture 2" descr="A blue and grey inflatable obstacle course&#10;&#10;AI-generated content may be incorrect.">
            <a:extLst>
              <a:ext uri="{FF2B5EF4-FFF2-40B4-BE49-F238E27FC236}">
                <a16:creationId xmlns:a16="http://schemas.microsoft.com/office/drawing/2014/main" id="{08C61D53-1393-CEB0-E82B-F5FD83850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86" t="-383" r="-272" b="383"/>
          <a:stretch>
            <a:fillRect/>
          </a:stretch>
        </p:blipFill>
        <p:spPr>
          <a:xfrm rot="5400000">
            <a:off x="32370" y="2090573"/>
            <a:ext cx="4501702" cy="37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48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71B4B-0EAB-3F04-53B3-0FC87C12F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2">
            <a:extLst>
              <a:ext uri="{FF2B5EF4-FFF2-40B4-BE49-F238E27FC236}">
                <a16:creationId xmlns:a16="http://schemas.microsoft.com/office/drawing/2014/main" id="{EC81EAEF-5B6B-7D36-7B56-609F128C78D5}"/>
              </a:ext>
            </a:extLst>
          </p:cNvPr>
          <p:cNvSpPr/>
          <p:nvPr/>
        </p:nvSpPr>
        <p:spPr>
          <a:xfrm rot="10800000" flipV="1">
            <a:off x="1784" y="1"/>
            <a:ext cx="9142215" cy="1399331"/>
          </a:xfrm>
          <a:custGeom>
            <a:avLst/>
            <a:gdLst>
              <a:gd name="connsiteX0" fmla="*/ 0 w 6860568"/>
              <a:gd name="connsiteY0" fmla="*/ 3132 h 2552130"/>
              <a:gd name="connsiteX1" fmla="*/ 5992 w 6860568"/>
              <a:gd name="connsiteY1" fmla="*/ 2552131 h 2552130"/>
              <a:gd name="connsiteX2" fmla="*/ 6476958 w 6860568"/>
              <a:gd name="connsiteY2" fmla="*/ 2081637 h 2552130"/>
              <a:gd name="connsiteX3" fmla="*/ 6860569 w 6860568"/>
              <a:gd name="connsiteY3" fmla="*/ 0 h 2552130"/>
              <a:gd name="connsiteX4" fmla="*/ 0 w 6860568"/>
              <a:gd name="connsiteY4" fmla="*/ 3132 h 2552130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6476958 w 9142215"/>
              <a:gd name="connsiteY2" fmla="*/ 2081637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8645393 w 9142215"/>
              <a:gd name="connsiteY2" fmla="*/ 1829949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1829949"/>
              <a:gd name="connsiteX1" fmla="*/ 5992 w 9142215"/>
              <a:gd name="connsiteY1" fmla="*/ 1149865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829949"/>
              <a:gd name="connsiteX1" fmla="*/ 5992 w 9142215"/>
              <a:gd name="connsiteY1" fmla="*/ 1389569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925831"/>
              <a:gd name="connsiteX1" fmla="*/ 5992 w 9142215"/>
              <a:gd name="connsiteY1" fmla="*/ 1389569 h 1925831"/>
              <a:gd name="connsiteX2" fmla="*/ 8680228 w 9142215"/>
              <a:gd name="connsiteY2" fmla="*/ 1925831 h 1925831"/>
              <a:gd name="connsiteX3" fmla="*/ 9142215 w 9142215"/>
              <a:gd name="connsiteY3" fmla="*/ 0 h 1925831"/>
              <a:gd name="connsiteX4" fmla="*/ 0 w 9142215"/>
              <a:gd name="connsiteY4" fmla="*/ 3132 h 19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2215" h="1925831">
                <a:moveTo>
                  <a:pt x="0" y="3132"/>
                </a:moveTo>
                <a:cubicBezTo>
                  <a:pt x="1997" y="852798"/>
                  <a:pt x="3995" y="539903"/>
                  <a:pt x="5992" y="1389569"/>
                </a:cubicBezTo>
                <a:lnTo>
                  <a:pt x="8680228" y="1925831"/>
                </a:lnTo>
                <a:lnTo>
                  <a:pt x="9142215" y="0"/>
                </a:lnTo>
                <a:lnTo>
                  <a:pt x="0" y="3132"/>
                </a:lnTo>
                <a:close/>
              </a:path>
            </a:pathLst>
          </a:custGeom>
          <a:solidFill>
            <a:srgbClr val="C6CE40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CD4E56-DD59-01B5-34E2-48EB4670ECDB}"/>
              </a:ext>
            </a:extLst>
          </p:cNvPr>
          <p:cNvSpPr txBox="1"/>
          <p:nvPr/>
        </p:nvSpPr>
        <p:spPr>
          <a:xfrm>
            <a:off x="627634" y="438056"/>
            <a:ext cx="451000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32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Community Allotment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2E001A-097C-BC55-4B6A-24A88AD44CA9}"/>
              </a:ext>
            </a:extLst>
          </p:cNvPr>
          <p:cNvSpPr txBox="1"/>
          <p:nvPr/>
        </p:nvSpPr>
        <p:spPr>
          <a:xfrm>
            <a:off x="489666" y="1711130"/>
            <a:ext cx="407832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Our Community Allotment offers the people we support and their families a calm, shared space to connect with nature and each other. 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en-US" dirty="0">
              <a:latin typeface="Calibri Light"/>
              <a:ea typeface="Calibri Light"/>
              <a:cs typeface="Calibri Light"/>
            </a:endParaRPr>
          </a:p>
          <a:p>
            <a:r>
              <a:rPr lang="en-US" dirty="0">
                <a:latin typeface="Calibri Light"/>
                <a:ea typeface="Calibri Light"/>
                <a:cs typeface="Calibri Light"/>
              </a:rPr>
              <a:t>It's a place where we grow </a:t>
            </a:r>
            <a:r>
              <a:rPr lang="en-US" b="1" dirty="0">
                <a:latin typeface="Calibri Light"/>
                <a:ea typeface="Calibri Light"/>
                <a:cs typeface="Calibri Light"/>
              </a:rPr>
              <a:t>fresh produce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, </a:t>
            </a:r>
            <a:r>
              <a:rPr lang="en-US" b="1" dirty="0">
                <a:latin typeface="Calibri Light"/>
                <a:ea typeface="Calibri Light"/>
                <a:cs typeface="Calibri Light"/>
              </a:rPr>
              <a:t>learn new skills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, and enjoy time outdoors in a </a:t>
            </a:r>
            <a:r>
              <a:rPr lang="en-US" b="1" dirty="0">
                <a:latin typeface="Calibri Light"/>
                <a:ea typeface="Calibri Light"/>
                <a:cs typeface="Calibri Light"/>
              </a:rPr>
              <a:t>supportive 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and </a:t>
            </a:r>
            <a:r>
              <a:rPr lang="en-US" b="1" dirty="0">
                <a:latin typeface="Calibri Light"/>
                <a:ea typeface="Calibri Light"/>
                <a:cs typeface="Calibri Light"/>
              </a:rPr>
              <a:t>inclusive 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environment. </a:t>
            </a:r>
          </a:p>
          <a:p>
            <a:endParaRPr lang="en-US" dirty="0">
              <a:latin typeface="Calibri Light"/>
              <a:ea typeface="Calibri Light"/>
              <a:cs typeface="Calibri Light"/>
            </a:endParaRPr>
          </a:p>
          <a:p>
            <a:r>
              <a:rPr lang="en-US" dirty="0">
                <a:latin typeface="Calibri Light"/>
                <a:ea typeface="Calibri Light"/>
                <a:cs typeface="Calibri Light"/>
              </a:rPr>
              <a:t>We have a grant for this space and we are currently working on making our patch ready for the summer. </a:t>
            </a:r>
          </a:p>
          <a:p>
            <a:endParaRPr lang="en-US" dirty="0">
              <a:latin typeface="Calibri Light"/>
              <a:ea typeface="Calibri Light"/>
              <a:cs typeface="Calibri Light"/>
            </a:endParaRPr>
          </a:p>
          <a:p>
            <a:r>
              <a:rPr lang="en-US" dirty="0">
                <a:latin typeface="Calibri Light"/>
                <a:ea typeface="Calibri Light"/>
                <a:cs typeface="Calibri Light"/>
              </a:rPr>
              <a:t>Please come and have a chat if you're interested in this space! </a:t>
            </a:r>
          </a:p>
        </p:txBody>
      </p:sp>
      <p:pic>
        <p:nvPicPr>
          <p:cNvPr id="5" name="Picture 4" descr="A garden with plants and a black tarp&#10;&#10;AI-generated content may be incorrect.">
            <a:extLst>
              <a:ext uri="{FF2B5EF4-FFF2-40B4-BE49-F238E27FC236}">
                <a16:creationId xmlns:a16="http://schemas.microsoft.com/office/drawing/2014/main" id="{79574F86-39FD-619B-B4B3-AA364CF81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659" y="1402773"/>
            <a:ext cx="3688773" cy="50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44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6B576-A0ED-A6D8-F80C-74BECAA21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2">
            <a:extLst>
              <a:ext uri="{FF2B5EF4-FFF2-40B4-BE49-F238E27FC236}">
                <a16:creationId xmlns:a16="http://schemas.microsoft.com/office/drawing/2014/main" id="{3AA542AF-F247-420A-4506-D8800F2EC4BD}"/>
              </a:ext>
            </a:extLst>
          </p:cNvPr>
          <p:cNvSpPr/>
          <p:nvPr/>
        </p:nvSpPr>
        <p:spPr>
          <a:xfrm rot="10800000" flipV="1">
            <a:off x="1784" y="1"/>
            <a:ext cx="9142215" cy="1399331"/>
          </a:xfrm>
          <a:custGeom>
            <a:avLst/>
            <a:gdLst>
              <a:gd name="connsiteX0" fmla="*/ 0 w 6860568"/>
              <a:gd name="connsiteY0" fmla="*/ 3132 h 2552130"/>
              <a:gd name="connsiteX1" fmla="*/ 5992 w 6860568"/>
              <a:gd name="connsiteY1" fmla="*/ 2552131 h 2552130"/>
              <a:gd name="connsiteX2" fmla="*/ 6476958 w 6860568"/>
              <a:gd name="connsiteY2" fmla="*/ 2081637 h 2552130"/>
              <a:gd name="connsiteX3" fmla="*/ 6860569 w 6860568"/>
              <a:gd name="connsiteY3" fmla="*/ 0 h 2552130"/>
              <a:gd name="connsiteX4" fmla="*/ 0 w 6860568"/>
              <a:gd name="connsiteY4" fmla="*/ 3132 h 2552130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6476958 w 9142215"/>
              <a:gd name="connsiteY2" fmla="*/ 2081637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2552131"/>
              <a:gd name="connsiteX1" fmla="*/ 5992 w 9142215"/>
              <a:gd name="connsiteY1" fmla="*/ 2552131 h 2552131"/>
              <a:gd name="connsiteX2" fmla="*/ 8645393 w 9142215"/>
              <a:gd name="connsiteY2" fmla="*/ 1829949 h 2552131"/>
              <a:gd name="connsiteX3" fmla="*/ 9142215 w 9142215"/>
              <a:gd name="connsiteY3" fmla="*/ 0 h 2552131"/>
              <a:gd name="connsiteX4" fmla="*/ 0 w 9142215"/>
              <a:gd name="connsiteY4" fmla="*/ 3132 h 2552131"/>
              <a:gd name="connsiteX0" fmla="*/ 0 w 9142215"/>
              <a:gd name="connsiteY0" fmla="*/ 3132 h 1829949"/>
              <a:gd name="connsiteX1" fmla="*/ 5992 w 9142215"/>
              <a:gd name="connsiteY1" fmla="*/ 1149865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829949"/>
              <a:gd name="connsiteX1" fmla="*/ 5992 w 9142215"/>
              <a:gd name="connsiteY1" fmla="*/ 1389569 h 1829949"/>
              <a:gd name="connsiteX2" fmla="*/ 8645393 w 9142215"/>
              <a:gd name="connsiteY2" fmla="*/ 1829949 h 1829949"/>
              <a:gd name="connsiteX3" fmla="*/ 9142215 w 9142215"/>
              <a:gd name="connsiteY3" fmla="*/ 0 h 1829949"/>
              <a:gd name="connsiteX4" fmla="*/ 0 w 9142215"/>
              <a:gd name="connsiteY4" fmla="*/ 3132 h 1829949"/>
              <a:gd name="connsiteX0" fmla="*/ 0 w 9142215"/>
              <a:gd name="connsiteY0" fmla="*/ 3132 h 1925831"/>
              <a:gd name="connsiteX1" fmla="*/ 5992 w 9142215"/>
              <a:gd name="connsiteY1" fmla="*/ 1389569 h 1925831"/>
              <a:gd name="connsiteX2" fmla="*/ 8680228 w 9142215"/>
              <a:gd name="connsiteY2" fmla="*/ 1925831 h 1925831"/>
              <a:gd name="connsiteX3" fmla="*/ 9142215 w 9142215"/>
              <a:gd name="connsiteY3" fmla="*/ 0 h 1925831"/>
              <a:gd name="connsiteX4" fmla="*/ 0 w 9142215"/>
              <a:gd name="connsiteY4" fmla="*/ 3132 h 192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2215" h="1925831">
                <a:moveTo>
                  <a:pt x="0" y="3132"/>
                </a:moveTo>
                <a:cubicBezTo>
                  <a:pt x="1997" y="852798"/>
                  <a:pt x="3995" y="539903"/>
                  <a:pt x="5992" y="1389569"/>
                </a:cubicBezTo>
                <a:lnTo>
                  <a:pt x="8680228" y="1925831"/>
                </a:lnTo>
                <a:lnTo>
                  <a:pt x="9142215" y="0"/>
                </a:lnTo>
                <a:lnTo>
                  <a:pt x="0" y="3132"/>
                </a:lnTo>
                <a:close/>
              </a:path>
            </a:pathLst>
          </a:custGeom>
          <a:solidFill>
            <a:srgbClr val="662482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93662-CEED-6094-38BC-F9A46EACBE29}"/>
              </a:ext>
            </a:extLst>
          </p:cNvPr>
          <p:cNvSpPr txBox="1"/>
          <p:nvPr/>
        </p:nvSpPr>
        <p:spPr>
          <a:xfrm>
            <a:off x="627634" y="438056"/>
            <a:ext cx="451000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GB" sz="32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Meet the Team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402717-8FC6-E0E3-3FA9-596430AF3F25}"/>
              </a:ext>
            </a:extLst>
          </p:cNvPr>
          <p:cNvSpPr txBox="1"/>
          <p:nvPr/>
        </p:nvSpPr>
        <p:spPr>
          <a:xfrm>
            <a:off x="311979" y="1989791"/>
            <a:ext cx="7904693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Calibri"/>
                <a:ea typeface="Calibri"/>
                <a:cs typeface="Calibri"/>
              </a:rPr>
              <a:t>May Half Term  - Tuesday 26th May</a:t>
            </a:r>
          </a:p>
          <a:p>
            <a:endParaRPr lang="en-GB" dirty="0">
              <a:latin typeface="Calibri"/>
              <a:ea typeface="Calibri"/>
              <a:cs typeface="Calibri"/>
            </a:endParaRPr>
          </a:p>
          <a:p>
            <a:r>
              <a:rPr lang="en-GB">
                <a:latin typeface="Calibri"/>
                <a:ea typeface="Calibri"/>
                <a:cs typeface="Calibri"/>
              </a:rPr>
              <a:t>2x drop-in sessions to meet the team and learn more about What We Do</a:t>
            </a:r>
            <a:endParaRPr lang="en-GB" dirty="0">
              <a:latin typeface="Calibri"/>
              <a:ea typeface="Calibri"/>
              <a:cs typeface="Calibri"/>
            </a:endParaRPr>
          </a:p>
          <a:p>
            <a:endParaRPr lang="en-GB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GB" dirty="0">
                <a:latin typeface="Calibri"/>
                <a:ea typeface="Calibri"/>
                <a:cs typeface="Calibri"/>
              </a:rPr>
              <a:t>Mid-Sussex – 10am-12pm, </a:t>
            </a:r>
            <a:r>
              <a:rPr lang="en-GB" dirty="0" err="1">
                <a:ea typeface="+mn-lt"/>
                <a:cs typeface="+mn-lt"/>
              </a:rPr>
              <a:t>Bentswood</a:t>
            </a:r>
            <a:r>
              <a:rPr lang="en-GB" dirty="0">
                <a:ea typeface="+mn-lt"/>
                <a:cs typeface="+mn-lt"/>
              </a:rPr>
              <a:t> @34, 34 America Lane, </a:t>
            </a:r>
            <a:br>
              <a:rPr lang="en-GB" dirty="0">
                <a:ea typeface="+mn-lt"/>
                <a:cs typeface="+mn-lt"/>
              </a:rPr>
            </a:br>
            <a:r>
              <a:rPr lang="en-GB" dirty="0">
                <a:ea typeface="+mn-lt"/>
                <a:cs typeface="+mn-lt"/>
              </a:rPr>
              <a:t>Haywards Heath, West Sussex, RH16 3QG.</a:t>
            </a:r>
            <a:endParaRPr lang="en-GB">
              <a:ea typeface="+mn-lt"/>
              <a:cs typeface="+mn-lt"/>
            </a:endParaRPr>
          </a:p>
          <a:p>
            <a:endParaRPr lang="en-GB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GB">
                <a:latin typeface="Calibri"/>
                <a:ea typeface="Calibri"/>
                <a:cs typeface="Calibri"/>
              </a:rPr>
              <a:t>Arun – 2pm-4pm, K2 Youth and Community Centre </a:t>
            </a:r>
            <a:r>
              <a:rPr lang="en-GB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Eldon Way, </a:t>
            </a:r>
            <a:br>
              <a:rPr lang="en-GB" dirty="0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</a:br>
            <a:r>
              <a:rPr lang="en-GB">
                <a:solidFill>
                  <a:srgbClr val="1F1F1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Wick, Littlehampton BN17 7HE</a:t>
            </a:r>
            <a:endParaRPr lang="en-GB" dirty="0">
              <a:latin typeface="Calibri"/>
              <a:ea typeface="Calibri"/>
              <a:cs typeface="Calibri"/>
            </a:endParaRPr>
          </a:p>
          <a:p>
            <a:endParaRPr lang="en-GB" dirty="0">
              <a:ea typeface="Calibri"/>
              <a:cs typeface="Calibri"/>
            </a:endParaRPr>
          </a:p>
          <a:p>
            <a:endParaRPr lang="en-GB" dirty="0">
              <a:ea typeface="Calibri"/>
              <a:cs typeface="Calibri"/>
            </a:endParaRPr>
          </a:p>
        </p:txBody>
      </p:sp>
      <p:pic>
        <p:nvPicPr>
          <p:cNvPr id="3" name="Graphic 2" descr="Wave Gesture outline">
            <a:extLst>
              <a:ext uri="{FF2B5EF4-FFF2-40B4-BE49-F238E27FC236}">
                <a16:creationId xmlns:a16="http://schemas.microsoft.com/office/drawing/2014/main" id="{C1ABB032-7E50-4DC6-EB41-EC9A4DEF8E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76312" y="3432778"/>
            <a:ext cx="1769978" cy="178334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CA09E93-2858-DC92-B1EF-CE015E5FB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748" y="5225368"/>
            <a:ext cx="1208505" cy="120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6CE4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008da0c-b28a-4aa6-9ab0-06ba56d42153">
      <Terms xmlns="http://schemas.microsoft.com/office/infopath/2007/PartnerControls"/>
    </lcf76f155ced4ddcb4097134ff3c332f>
    <TaxCatchAll xmlns="ea95e487-0a2d-4623-b59b-21b43561cbc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AC2EDAEC64BF4194C1C9F2C4B0F838" ma:contentTypeVersion="17" ma:contentTypeDescription="Create a new document." ma:contentTypeScope="" ma:versionID="e7094e91d3c2f49efabdabd0b1e9c796">
  <xsd:schema xmlns:xsd="http://www.w3.org/2001/XMLSchema" xmlns:xs="http://www.w3.org/2001/XMLSchema" xmlns:p="http://schemas.microsoft.com/office/2006/metadata/properties" xmlns:ns2="c008da0c-b28a-4aa6-9ab0-06ba56d42153" xmlns:ns3="ea95e487-0a2d-4623-b59b-21b43561cbcf" targetNamespace="http://schemas.microsoft.com/office/2006/metadata/properties" ma:root="true" ma:fieldsID="2abf5c6dac97d20b78a9db2eae9d7877" ns2:_="" ns3:_="">
    <xsd:import namespace="c008da0c-b28a-4aa6-9ab0-06ba56d42153"/>
    <xsd:import namespace="ea95e487-0a2d-4623-b59b-21b43561cb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8da0c-b28a-4aa6-9ab0-06ba56d421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b586c39-61a4-4e67-a868-e354a521fa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95e487-0a2d-4623-b59b-21b43561cbc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d09f643-0372-4f9a-9bc2-e49173ff706f}" ma:internalName="TaxCatchAll" ma:showField="CatchAllData" ma:web="ea95e487-0a2d-4623-b59b-21b43561cb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938F21-F36B-41D9-9A37-7934BC75A3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F6AB8E-380F-4CB8-BD11-A7CBEF11011F}">
  <ds:schemaRefs>
    <ds:schemaRef ds:uri="c008da0c-b28a-4aa6-9ab0-06ba56d42153"/>
    <ds:schemaRef ds:uri="ea95e487-0a2d-4623-b59b-21b43561cbc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664FEC0-0D91-4B0B-910E-941D907F66DE}">
  <ds:schemaRefs>
    <ds:schemaRef ds:uri="c008da0c-b28a-4aa6-9ab0-06ba56d42153"/>
    <ds:schemaRef ds:uri="ea95e487-0a2d-4623-b59b-21b43561cb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(4:3)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Davison</dc:creator>
  <cp:revision>83</cp:revision>
  <dcterms:created xsi:type="dcterms:W3CDTF">2022-07-05T09:15:00Z</dcterms:created>
  <dcterms:modified xsi:type="dcterms:W3CDTF">2026-04-30T14:36:17Z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0x0101003BAC2EDAEC64BF4194C1C9F2C4B0F838</vt:lpwstr>
  </property>
  <property fmtid="{D5CDD505-2E9C-101B-9397-08002B2CF9AE}" pid="3" name="MediaServiceImageTags">
    <vt:lpwstr/>
  </property>
</Properties>
</file>